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55"/>
  </p:notesMasterIdLst>
  <p:sldIdLst>
    <p:sldId id="280" r:id="rId2"/>
    <p:sldId id="281" r:id="rId3"/>
    <p:sldId id="282" r:id="rId4"/>
    <p:sldId id="328" r:id="rId5"/>
    <p:sldId id="312" r:id="rId6"/>
    <p:sldId id="313" r:id="rId7"/>
    <p:sldId id="314" r:id="rId8"/>
    <p:sldId id="315" r:id="rId9"/>
    <p:sldId id="316" r:id="rId10"/>
    <p:sldId id="317" r:id="rId11"/>
    <p:sldId id="318" r:id="rId12"/>
    <p:sldId id="319" r:id="rId13"/>
    <p:sldId id="320" r:id="rId14"/>
    <p:sldId id="321" r:id="rId15"/>
    <p:sldId id="322" r:id="rId16"/>
    <p:sldId id="323" r:id="rId17"/>
    <p:sldId id="292" r:id="rId18"/>
    <p:sldId id="293" r:id="rId19"/>
    <p:sldId id="294" r:id="rId20"/>
    <p:sldId id="297" r:id="rId21"/>
    <p:sldId id="296" r:id="rId22"/>
    <p:sldId id="295" r:id="rId23"/>
    <p:sldId id="298" r:id="rId24"/>
    <p:sldId id="299" r:id="rId25"/>
    <p:sldId id="303" r:id="rId26"/>
    <p:sldId id="304" r:id="rId27"/>
    <p:sldId id="329" r:id="rId28"/>
    <p:sldId id="330" r:id="rId29"/>
    <p:sldId id="311" r:id="rId30"/>
    <p:sldId id="301" r:id="rId31"/>
    <p:sldId id="324" r:id="rId32"/>
    <p:sldId id="325" r:id="rId33"/>
    <p:sldId id="276" r:id="rId34"/>
    <p:sldId id="259" r:id="rId35"/>
    <p:sldId id="260" r:id="rId36"/>
    <p:sldId id="261" r:id="rId37"/>
    <p:sldId id="277" r:id="rId38"/>
    <p:sldId id="278" r:id="rId39"/>
    <p:sldId id="262" r:id="rId40"/>
    <p:sldId id="263" r:id="rId41"/>
    <p:sldId id="264" r:id="rId42"/>
    <p:sldId id="265" r:id="rId43"/>
    <p:sldId id="327" r:id="rId44"/>
    <p:sldId id="266" r:id="rId45"/>
    <p:sldId id="268" r:id="rId46"/>
    <p:sldId id="267" r:id="rId47"/>
    <p:sldId id="331" r:id="rId48"/>
    <p:sldId id="269" r:id="rId49"/>
    <p:sldId id="271" r:id="rId50"/>
    <p:sldId id="272" r:id="rId51"/>
    <p:sldId id="273" r:id="rId52"/>
    <p:sldId id="274" r:id="rId53"/>
    <p:sldId id="32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D70C2-3903-41DC-91B0-0E116CCFAEBD}" type="datetimeFigureOut">
              <a:rPr lang="en-US" smtClean="0"/>
              <a:pPr/>
              <a:t>04/03/2012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89F81-3CF4-4A13-AD9F-1630339CD2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p:spPr>
        <p:txBody>
          <a:bodyPr/>
          <a:lstStyle/>
          <a:p>
            <a:fld id="{CD9F9A78-0A2C-4874-A32D-B6C499C1E30F}" type="slidenum">
              <a:rPr lang="en-US"/>
              <a:pPr/>
              <a:t>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10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11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12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14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15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sldNum" sz="quarter" idx="5"/>
          </p:nvPr>
        </p:nvSpPr>
        <p:spPr>
          <a:noFill/>
        </p:spPr>
        <p:txBody>
          <a:bodyPr/>
          <a:lstStyle/>
          <a:p>
            <a:fld id="{F3FBA304-7867-4847-B89E-5B9C8682B26C}" type="slidenum">
              <a:rPr lang="en-US"/>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sldNum" sz="quarter" idx="5"/>
          </p:nvPr>
        </p:nvSpPr>
        <p:spPr>
          <a:noFill/>
        </p:spPr>
        <p:txBody>
          <a:bodyPr/>
          <a:lstStyle/>
          <a:p>
            <a:fld id="{443C8C24-B122-46F8-A5A3-5BE4B94CD137}" type="slidenum">
              <a:rPr lang="en-US"/>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p:cNvSpPr>
            <a:spLocks noGrp="1" noChangeArrowheads="1"/>
          </p:cNvSpPr>
          <p:nvPr>
            <p:ph type="sldNum" sz="quarter" idx="5"/>
          </p:nvPr>
        </p:nvSpPr>
        <p:spPr>
          <a:noFill/>
        </p:spPr>
        <p:txBody>
          <a:bodyPr/>
          <a:lstStyle/>
          <a:p>
            <a:fld id="{806DCED0-B79A-4020-A897-B75E73F18F8F}" type="slidenum">
              <a:rPr lang="en-US"/>
              <a:pPr/>
              <a:t>19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a:spLocks noGrp="1" noChangeArrowheads="1"/>
          </p:cNvSpPr>
          <p:nvPr>
            <p:ph type="sldNum" sz="quarter" idx="5"/>
          </p:nvPr>
        </p:nvSpPr>
        <p:spPr>
          <a:noFill/>
        </p:spPr>
        <p:txBody>
          <a:bodyPr/>
          <a:lstStyle/>
          <a:p>
            <a:fld id="{8E5C765E-17E1-43EA-8CE0-EA460DCC3828}" type="slidenum">
              <a:rPr lang="en-US"/>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3"/>
          <p:cNvSpPr>
            <a:spLocks noGrp="1" noChangeArrowheads="1"/>
          </p:cNvSpPr>
          <p:nvPr>
            <p:ph type="sldNum" sz="quarter" idx="5"/>
          </p:nvPr>
        </p:nvSpPr>
        <p:spPr>
          <a:noFill/>
        </p:spPr>
        <p:txBody>
          <a:bodyPr/>
          <a:lstStyle/>
          <a:p>
            <a:fld id="{57B69333-80AA-4B88-8FE2-7759B456CD8E}" type="slidenum">
              <a:rPr lang="en-US"/>
              <a:pPr/>
              <a:t>22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3"/>
          <p:cNvSpPr>
            <a:spLocks noGrp="1" noChangeArrowheads="1"/>
          </p:cNvSpPr>
          <p:nvPr>
            <p:ph type="sldNum" sz="quarter" idx="5"/>
          </p:nvPr>
        </p:nvSpPr>
        <p:spPr>
          <a:noFill/>
        </p:spPr>
        <p:txBody>
          <a:bodyPr/>
          <a:lstStyle/>
          <a:p>
            <a:fld id="{661276E8-F1AA-447F-8C69-114FFE0AF4C6}" type="slidenum">
              <a:rPr lang="en-US"/>
              <a:pPr/>
              <a:t>25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Grp="1" noChangeArrowheads="1"/>
          </p:cNvSpPr>
          <p:nvPr>
            <p:ph type="sldNum" sz="quarter" idx="5"/>
          </p:nvPr>
        </p:nvSpPr>
        <p:spPr>
          <a:noFill/>
        </p:spPr>
        <p:txBody>
          <a:bodyPr/>
          <a:lstStyle/>
          <a:p>
            <a:fld id="{364F58DA-94F0-4345-8171-4FE08BF3C520}" type="slidenum">
              <a:rPr lang="en-US"/>
              <a:pPr/>
              <a:t>26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Grp="1" noChangeArrowheads="1"/>
          </p:cNvSpPr>
          <p:nvPr>
            <p:ph type="sldNum" sz="quarter" idx="5"/>
          </p:nvPr>
        </p:nvSpPr>
        <p:spPr>
          <a:noFill/>
        </p:spPr>
        <p:txBody>
          <a:bodyPr/>
          <a:lstStyle/>
          <a:p>
            <a:fld id="{364F58DA-94F0-4345-8171-4FE08BF3C520}" type="slidenum">
              <a:rPr lang="en-US"/>
              <a:pPr/>
              <a:t>27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Grp="1" noChangeArrowheads="1"/>
          </p:cNvSpPr>
          <p:nvPr>
            <p:ph type="sldNum" sz="quarter" idx="5"/>
          </p:nvPr>
        </p:nvSpPr>
        <p:spPr>
          <a:noFill/>
        </p:spPr>
        <p:txBody>
          <a:bodyPr/>
          <a:lstStyle/>
          <a:p>
            <a:fld id="{364F58DA-94F0-4345-8171-4FE08BF3C520}" type="slidenum">
              <a:rPr lang="en-US"/>
              <a:pPr/>
              <a:t>28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3"/>
          <p:cNvSpPr>
            <a:spLocks noGrp="1" noChangeArrowheads="1"/>
          </p:cNvSpPr>
          <p:nvPr>
            <p:ph type="sldNum" sz="quarter" idx="5"/>
          </p:nvPr>
        </p:nvSpPr>
        <p:spPr>
          <a:noFill/>
        </p:spPr>
        <p:txBody>
          <a:bodyPr/>
          <a:lstStyle/>
          <a:p>
            <a:fld id="{9FCD2417-623E-43CC-A615-87FB321AAEF1}" type="slidenum">
              <a:rPr lang="en-US"/>
              <a:pPr/>
              <a:t>29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a:spLocks noGrp="1" noChangeArrowheads="1"/>
          </p:cNvSpPr>
          <p:nvPr>
            <p:ph type="sldNum" sz="quarter" idx="5"/>
          </p:nvPr>
        </p:nvSpPr>
        <p:spPr>
          <a:noFill/>
        </p:spPr>
        <p:txBody>
          <a:bodyPr/>
          <a:lstStyle/>
          <a:p>
            <a:fld id="{085A1BF0-DBA8-4F1F-B3B5-B37F7D2E2D87}" type="slidenum">
              <a:rPr lang="en-US"/>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3"/>
          <p:cNvSpPr>
            <a:spLocks noGrp="1" noChangeArrowheads="1"/>
          </p:cNvSpPr>
          <p:nvPr>
            <p:ph type="sldNum" sz="quarter" idx="5"/>
          </p:nvPr>
        </p:nvSpPr>
        <p:spPr>
          <a:noFill/>
        </p:spPr>
        <p:txBody>
          <a:bodyPr/>
          <a:lstStyle/>
          <a:p>
            <a:fld id="{9FCD2417-623E-43CC-A615-87FB321AAEF1}" type="slidenum">
              <a:rPr lang="en-US"/>
              <a:pPr/>
              <a:t>31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3"/>
          <p:cNvSpPr>
            <a:spLocks noGrp="1" noChangeArrowheads="1"/>
          </p:cNvSpPr>
          <p:nvPr>
            <p:ph type="sldNum" sz="quarter" idx="5"/>
          </p:nvPr>
        </p:nvSpPr>
        <p:spPr>
          <a:noFill/>
        </p:spPr>
        <p:txBody>
          <a:bodyPr/>
          <a:lstStyle/>
          <a:p>
            <a:fld id="{9FCD2417-623E-43CC-A615-87FB321AAEF1}" type="slidenum">
              <a:rPr lang="en-US"/>
              <a:pPr/>
              <a:t>32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1">
              <a:buNone/>
            </a:pPr>
            <a:r>
              <a:rPr lang="en-US" sz="1800" dirty="0"/>
              <a:t>Official record of daily events on project.</a:t>
            </a:r>
          </a:p>
          <a:p>
            <a:pPr lvl="1">
              <a:buNone/>
            </a:pPr>
            <a:r>
              <a:rPr lang="en-US" sz="1800" dirty="0"/>
              <a:t>	With out records and documentation no one will remember exactly what happened</a:t>
            </a:r>
          </a:p>
          <a:p>
            <a:pPr lvl="1">
              <a:buNone/>
            </a:pPr>
            <a:r>
              <a:rPr lang="en-US" sz="1800" dirty="0"/>
              <a:t>Accurate record of required repairs or modifications</a:t>
            </a:r>
          </a:p>
          <a:p>
            <a:pPr lvl="1">
              <a:buNone/>
            </a:pPr>
            <a:r>
              <a:rPr lang="en-US" sz="1800" dirty="0"/>
              <a:t>	Documents the changes and why</a:t>
            </a:r>
          </a:p>
          <a:p>
            <a:pPr lvl="1">
              <a:buNone/>
            </a:pPr>
            <a:r>
              <a:rPr lang="en-US" sz="1800" dirty="0"/>
              <a:t>Assures Quality control, Good Workmanship &amp; Materials</a:t>
            </a:r>
          </a:p>
          <a:p>
            <a:pPr lvl="1">
              <a:buNone/>
            </a:pPr>
            <a:r>
              <a:rPr lang="en-US" sz="1800" dirty="0"/>
              <a:t>	Without good documentation there is no assurance that the project was constructed to specifications outlined in the contract.</a:t>
            </a:r>
          </a:p>
          <a:p>
            <a:pPr lvl="1">
              <a:buNone/>
            </a:pPr>
            <a:r>
              <a:rPr lang="en-US" sz="1800" dirty="0"/>
              <a:t>Accurate Pay Quantities</a:t>
            </a:r>
          </a:p>
          <a:p>
            <a:pPr lvl="1">
              <a:buNone/>
            </a:pPr>
            <a:r>
              <a:rPr lang="en-US" sz="1800" dirty="0"/>
              <a:t>	</a:t>
            </a:r>
          </a:p>
          <a:p>
            <a:pPr lvl="1">
              <a:buNone/>
            </a:pPr>
            <a:r>
              <a:rPr lang="en-US" sz="1800" dirty="0"/>
              <a:t>Source documentation for payments to contractor</a:t>
            </a:r>
          </a:p>
          <a:p>
            <a:pPr lvl="1">
              <a:buNone/>
            </a:pPr>
            <a:r>
              <a:rPr lang="en-US" sz="1800" dirty="0"/>
              <a:t>	Without accurate to date quantity documentation, a request for reimbursement can not be made</a:t>
            </a:r>
          </a:p>
          <a:p>
            <a:pPr lvl="1">
              <a:buNone/>
            </a:pPr>
            <a:r>
              <a:rPr lang="en-US" sz="1800" dirty="0"/>
              <a:t>Clearly Communicates Inspectors Actions</a:t>
            </a:r>
          </a:p>
          <a:p>
            <a:pPr lvl="1">
              <a:buNone/>
            </a:pPr>
            <a:r>
              <a:rPr lang="en-US" sz="1800" dirty="0"/>
              <a:t>	Easier to answer questions as to why you did things the way you did and why decisions were made.</a:t>
            </a:r>
          </a:p>
          <a:p>
            <a:pPr lvl="1">
              <a:buNone/>
            </a:pPr>
            <a:r>
              <a:rPr lang="en-US" sz="1800" dirty="0"/>
              <a:t>Accurate records eliminate wasteful spending</a:t>
            </a:r>
          </a:p>
          <a:p>
            <a:endParaRPr lang="en-US" sz="1800" dirty="0"/>
          </a:p>
        </p:txBody>
      </p:sp>
      <p:sp>
        <p:nvSpPr>
          <p:cNvPr id="4" name="Slide Number Placeholder 3"/>
          <p:cNvSpPr>
            <a:spLocks noGrp="1"/>
          </p:cNvSpPr>
          <p:nvPr>
            <p:ph type="sldNum" sz="quarter" idx="10"/>
          </p:nvPr>
        </p:nvSpPr>
        <p:spPr/>
        <p:txBody>
          <a:bodyPr/>
          <a:lstStyle/>
          <a:p>
            <a:fld id="{6CE7A048-8D26-44F5-9080-D9D6B7C06779}"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Clear – A diary must be able to be read.  If not it is no good.</a:t>
            </a:r>
          </a:p>
          <a:p>
            <a:endParaRPr lang="en-US" sz="1800" dirty="0"/>
          </a:p>
          <a:p>
            <a:r>
              <a:rPr lang="en-US" sz="1800" dirty="0"/>
              <a:t>Concise - The rule is, write enough to be clear, but not any more than is necessary.</a:t>
            </a:r>
          </a:p>
          <a:p>
            <a:endParaRPr lang="en-US" sz="1800" dirty="0"/>
          </a:p>
          <a:p>
            <a:r>
              <a:rPr lang="en-US" sz="1800" dirty="0"/>
              <a:t>Correct – Re-read and double check what is documented.</a:t>
            </a:r>
          </a:p>
        </p:txBody>
      </p:sp>
      <p:sp>
        <p:nvSpPr>
          <p:cNvPr id="4" name="Slide Number Placeholder 3"/>
          <p:cNvSpPr>
            <a:spLocks noGrp="1"/>
          </p:cNvSpPr>
          <p:nvPr>
            <p:ph type="sldNum" sz="quarter" idx="10"/>
          </p:nvPr>
        </p:nvSpPr>
        <p:spPr/>
        <p:txBody>
          <a:bodyPr/>
          <a:lstStyle/>
          <a:p>
            <a:fld id="{6CE7A048-8D26-44F5-9080-D9D6B7C06779}"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Complete – When documenting Daily events make sure you include everything so someone else will be able to readily follow the days events if read.</a:t>
            </a:r>
          </a:p>
          <a:p>
            <a:endParaRPr lang="en-US" sz="1800" dirty="0"/>
          </a:p>
          <a:p>
            <a:r>
              <a:rPr lang="en-US" sz="1800" dirty="0"/>
              <a:t>Concurrent – Do your diaries everyday.  More than once a day if needed.  Nobody likes to do it</a:t>
            </a:r>
          </a:p>
        </p:txBody>
      </p:sp>
      <p:sp>
        <p:nvSpPr>
          <p:cNvPr id="4" name="Slide Number Placeholder 3"/>
          <p:cNvSpPr>
            <a:spLocks noGrp="1"/>
          </p:cNvSpPr>
          <p:nvPr>
            <p:ph type="sldNum" sz="quarter" idx="10"/>
          </p:nvPr>
        </p:nvSpPr>
        <p:spPr/>
        <p:txBody>
          <a:bodyPr/>
          <a:lstStyle/>
          <a:p>
            <a:fld id="{6CE7A048-8D26-44F5-9080-D9D6B7C06779}"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Hand out the 25 do’s and Do not’s.</a:t>
            </a:r>
          </a:p>
          <a:p>
            <a:endParaRPr lang="en-US" sz="1800" dirty="0"/>
          </a:p>
          <a:p>
            <a:r>
              <a:rPr lang="en-US" sz="1800" dirty="0"/>
              <a:t>If something is to be paid for, it must be inspected.</a:t>
            </a:r>
          </a:p>
        </p:txBody>
      </p:sp>
      <p:sp>
        <p:nvSpPr>
          <p:cNvPr id="4" name="Slide Number Placeholder 3"/>
          <p:cNvSpPr>
            <a:spLocks noGrp="1"/>
          </p:cNvSpPr>
          <p:nvPr>
            <p:ph type="sldNum" sz="quarter" idx="10"/>
          </p:nvPr>
        </p:nvSpPr>
        <p:spPr/>
        <p:txBody>
          <a:bodyPr/>
          <a:lstStyle/>
          <a:p>
            <a:fld id="{6CE7A048-8D26-44F5-9080-D9D6B7C06779}"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This is important to track the percentages of work for the prime contractor (30%) and percentages of DBE’s.</a:t>
            </a:r>
          </a:p>
        </p:txBody>
      </p:sp>
      <p:sp>
        <p:nvSpPr>
          <p:cNvPr id="4" name="Slide Number Placeholder 3"/>
          <p:cNvSpPr>
            <a:spLocks noGrp="1"/>
          </p:cNvSpPr>
          <p:nvPr>
            <p:ph type="sldNum" sz="quarter" idx="10"/>
          </p:nvPr>
        </p:nvSpPr>
        <p:spPr/>
        <p:txBody>
          <a:bodyPr/>
          <a:lstStyle/>
          <a:p>
            <a:fld id="{6CE7A048-8D26-44F5-9080-D9D6B7C06779}"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Document “Buy America”</a:t>
            </a:r>
          </a:p>
        </p:txBody>
      </p:sp>
      <p:sp>
        <p:nvSpPr>
          <p:cNvPr id="4" name="Slide Number Placeholder 3"/>
          <p:cNvSpPr>
            <a:spLocks noGrp="1"/>
          </p:cNvSpPr>
          <p:nvPr>
            <p:ph type="sldNum" sz="quarter" idx="10"/>
          </p:nvPr>
        </p:nvSpPr>
        <p:spPr/>
        <p:txBody>
          <a:bodyPr/>
          <a:lstStyle/>
          <a:p>
            <a:fld id="{6CE7A048-8D26-44F5-9080-D9D6B7C06779}"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Who was involved.</a:t>
            </a:r>
          </a:p>
          <a:p>
            <a:endParaRPr lang="en-US" sz="1800" dirty="0"/>
          </a:p>
          <a:p>
            <a:r>
              <a:rPr lang="en-US" sz="1800" dirty="0"/>
              <a:t>What happened.</a:t>
            </a:r>
          </a:p>
          <a:p>
            <a:endParaRPr lang="en-US" sz="1800" dirty="0"/>
          </a:p>
          <a:p>
            <a:r>
              <a:rPr lang="en-US" sz="1800" dirty="0"/>
              <a:t>Where it happened at.</a:t>
            </a:r>
          </a:p>
          <a:p>
            <a:endParaRPr lang="en-US" sz="1800" dirty="0"/>
          </a:p>
          <a:p>
            <a:r>
              <a:rPr lang="en-US" sz="1800" dirty="0"/>
              <a:t>When it happened</a:t>
            </a:r>
          </a:p>
        </p:txBody>
      </p:sp>
      <p:sp>
        <p:nvSpPr>
          <p:cNvPr id="4" name="Slide Number Placeholder 3"/>
          <p:cNvSpPr>
            <a:spLocks noGrp="1"/>
          </p:cNvSpPr>
          <p:nvPr>
            <p:ph type="sldNum" sz="quarter" idx="10"/>
          </p:nvPr>
        </p:nvSpPr>
        <p:spPr/>
        <p:txBody>
          <a:bodyPr/>
          <a:lstStyle/>
          <a:p>
            <a:fld id="{6CE7A048-8D26-44F5-9080-D9D6B7C06779}"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EA57B44F-C473-4180-9070-DBE76EFE2E14}" type="slidenum">
              <a:rPr lang="en-US"/>
              <a:pPr/>
              <a:t>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B4B1637-E9F6-4A11-BB86-E3040B2CBFA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B4B1637-E9F6-4A11-BB86-E3040B2CBF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753D18-F525-40F0-8F96-AB854DF97EA2}" type="datetimeFigureOut">
              <a:rPr lang="en-US" smtClean="0"/>
              <a:pPr/>
              <a:t>04/03/2012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B1637-E9F6-4A11-BB86-E3040B2CBF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753D18-F525-40F0-8F96-AB854DF97EA2}" type="datetimeFigureOut">
              <a:rPr lang="en-US" smtClean="0"/>
              <a:pPr/>
              <a:t>04/03/2012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4B1637-E9F6-4A11-BB86-E3040B2CBFA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79835"/>
            <a:ext cx="9141885" cy="2087165"/>
          </a:xfrm>
          <a:noFill/>
        </p:spPr>
        <p:txBody>
          <a:bodyPr/>
          <a:lstStyle/>
          <a:p>
            <a:r>
              <a:rPr lang="en-US" sz="3200" dirty="0" smtClean="0">
                <a:latin typeface="News Gothic" pitchFamily="34" charset="0"/>
              </a:rPr>
              <a:t>Inspection Philosophy, Daily diaries and pay quantity diaries</a:t>
            </a:r>
            <a:endParaRPr lang="en-US" sz="2800" b="0" dirty="0" smtClean="0"/>
          </a:p>
        </p:txBody>
      </p:sp>
      <p:sp>
        <p:nvSpPr>
          <p:cNvPr id="3075" name="Rectangle 3"/>
          <p:cNvSpPr>
            <a:spLocks noGrp="1" noChangeArrowheads="1"/>
          </p:cNvSpPr>
          <p:nvPr>
            <p:ph type="subTitle" idx="1"/>
          </p:nvPr>
        </p:nvSpPr>
        <p:spPr>
          <a:xfrm>
            <a:off x="1371600" y="4495800"/>
            <a:ext cx="6400800" cy="1219200"/>
          </a:xfrm>
          <a:noFill/>
        </p:spPr>
        <p:txBody>
          <a:bodyPr/>
          <a:lstStyle/>
          <a:p>
            <a:r>
              <a:rPr lang="en-US" dirty="0" smtClean="0"/>
              <a:t>City of Lee’s Summit</a:t>
            </a:r>
          </a:p>
          <a:p>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Owner's Responsibility…</a:t>
            </a:r>
            <a:endParaRPr lang="en-US" dirty="0" smtClean="0"/>
          </a:p>
        </p:txBody>
      </p:sp>
      <p:sp>
        <p:nvSpPr>
          <p:cNvPr id="7171" name="Rectangle 3"/>
          <p:cNvSpPr>
            <a:spLocks noGrp="1" noChangeArrowheads="1"/>
          </p:cNvSpPr>
          <p:nvPr>
            <p:ph type="body" idx="1"/>
          </p:nvPr>
        </p:nvSpPr>
        <p:spPr>
          <a:xfrm>
            <a:off x="457200" y="1143000"/>
            <a:ext cx="8229600" cy="5715000"/>
          </a:xfrm>
          <a:noFill/>
        </p:spPr>
        <p:txBody>
          <a:bodyPr>
            <a:normAutofit/>
          </a:bodyPr>
          <a:lstStyle/>
          <a:p>
            <a:endParaRPr lang="en-US" dirty="0" smtClean="0"/>
          </a:p>
          <a:p>
            <a:pPr marL="0" lvl="1" algn="ctr">
              <a:buFont typeface="Monotype Sorts" pitchFamily="2" charset="2"/>
              <a:buNone/>
            </a:pPr>
            <a:r>
              <a:rPr lang="en-US" sz="2800" dirty="0" smtClean="0"/>
              <a:t>Just what does this article say?</a:t>
            </a:r>
          </a:p>
          <a:p>
            <a:pPr lvl="1">
              <a:buNone/>
            </a:pPr>
            <a:endParaRPr lang="en-US" sz="2000" dirty="0" smtClean="0"/>
          </a:p>
          <a:p>
            <a:pPr lvl="1"/>
            <a:r>
              <a:rPr lang="en-US" sz="2000" dirty="0" smtClean="0"/>
              <a:t>8.04.  Owner shall make payments to Contractor when they are due as provided in Paragraphs 14.02.C and 14.07.C.</a:t>
            </a:r>
          </a:p>
          <a:p>
            <a:pPr lvl="1"/>
            <a:endParaRPr lang="en-US" sz="2000" dirty="0" smtClean="0"/>
          </a:p>
          <a:p>
            <a:pPr lvl="1"/>
            <a:r>
              <a:rPr lang="en-US" sz="2000" dirty="0" smtClean="0"/>
              <a:t>8.07.  Owner is obligated to execute Change Orders as indicated in Paragraph 10.03.</a:t>
            </a:r>
          </a:p>
          <a:p>
            <a:pPr lvl="1"/>
            <a:endParaRPr lang="en-US" sz="2000" dirty="0" smtClean="0"/>
          </a:p>
          <a:p>
            <a:pPr lvl="1"/>
            <a:r>
              <a:rPr lang="en-US" sz="2000" dirty="0" smtClean="0"/>
              <a:t>8.08.  Owner’s responsibility with respect to certain inspections, tests, and approvals is set forth in Paragraph 13.03.B.</a:t>
            </a:r>
          </a:p>
          <a:p>
            <a:pPr lvl="1"/>
            <a:endParaRPr lang="en-US" sz="20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7" end="7"/>
                                            </p:txEl>
                                          </p:spTgt>
                                        </p:tgtEl>
                                        <p:attrNameLst>
                                          <p:attrName>style.visibility</p:attrName>
                                        </p:attrNameLst>
                                      </p:cBhvr>
                                      <p:to>
                                        <p:strVal val="visible"/>
                                      </p:to>
                                    </p:set>
                                    <p:animEffect transition="in" filter="fade">
                                      <p:cBhvr>
                                        <p:cTn id="17" dur="1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Owner's Responsibility…</a:t>
            </a:r>
            <a:endParaRPr lang="en-US" dirty="0" smtClean="0"/>
          </a:p>
        </p:txBody>
      </p:sp>
      <p:sp>
        <p:nvSpPr>
          <p:cNvPr id="7171" name="Rectangle 3"/>
          <p:cNvSpPr>
            <a:spLocks noGrp="1" noChangeArrowheads="1"/>
          </p:cNvSpPr>
          <p:nvPr>
            <p:ph type="body" idx="1"/>
          </p:nvPr>
        </p:nvSpPr>
        <p:spPr>
          <a:xfrm>
            <a:off x="457200" y="1447800"/>
            <a:ext cx="8229600" cy="5715000"/>
          </a:xfrm>
          <a:noFill/>
        </p:spPr>
        <p:txBody>
          <a:bodyPr>
            <a:normAutofit/>
          </a:bodyPr>
          <a:lstStyle/>
          <a:p>
            <a:endParaRPr lang="en-US" dirty="0" smtClean="0"/>
          </a:p>
          <a:p>
            <a:pPr lvl="1"/>
            <a:r>
              <a:rPr lang="en-US" sz="2000" dirty="0" smtClean="0"/>
              <a:t>8.09.  The Owner shall not supervise, direct, or have control or authority over, nor be responsible for, Contractor’s means, methods, techniques, sequences, or procedures of construction, or the safety precautions and programs incident thereto, or for any failure of Contractor to comply with Laws and Regulations applicable to the performance of the Work. </a:t>
            </a:r>
          </a:p>
          <a:p>
            <a:pPr lvl="1"/>
            <a:endParaRPr lang="en-US" sz="2000" dirty="0" smtClean="0"/>
          </a:p>
          <a:p>
            <a:pPr lvl="1"/>
            <a:r>
              <a:rPr lang="en-US" sz="2000" dirty="0" smtClean="0"/>
              <a:t>8.12.  While at the Site, Owner’s employees and representatives shall comply with the specific applicable requirements of Contractor’s safety programs of which Owner has been informed pursuant to Paragraph 6.13.D.</a:t>
            </a:r>
          </a:p>
          <a:p>
            <a:pPr lvl="1"/>
            <a:endParaRPr lang="en-US" sz="2000" dirty="0" smtClean="0"/>
          </a:p>
          <a:p>
            <a:pPr lvl="1"/>
            <a:endParaRPr lang="en-US" sz="20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8915400" cy="1752600"/>
          </a:xfrm>
          <a:noFill/>
        </p:spPr>
        <p:txBody>
          <a:bodyPr>
            <a:normAutofit/>
          </a:bodyPr>
          <a:lstStyle/>
          <a:p>
            <a:r>
              <a:rPr lang="en-US" dirty="0" smtClean="0">
                <a:latin typeface="News Gothic" pitchFamily="34" charset="0"/>
              </a:rPr>
              <a:t>Role of the Engineer During Construction…</a:t>
            </a:r>
            <a:endParaRPr lang="en-US" dirty="0" smtClean="0"/>
          </a:p>
        </p:txBody>
      </p:sp>
      <p:sp>
        <p:nvSpPr>
          <p:cNvPr id="7171" name="Rectangle 3"/>
          <p:cNvSpPr>
            <a:spLocks noGrp="1" noChangeArrowheads="1"/>
          </p:cNvSpPr>
          <p:nvPr>
            <p:ph type="body" idx="1"/>
          </p:nvPr>
        </p:nvSpPr>
        <p:spPr>
          <a:xfrm>
            <a:off x="457200" y="1996440"/>
            <a:ext cx="8229600" cy="4709160"/>
          </a:xfrm>
          <a:noFill/>
        </p:spPr>
        <p:txBody>
          <a:bodyPr/>
          <a:lstStyle/>
          <a:p>
            <a:endParaRPr lang="en-US" dirty="0" smtClean="0"/>
          </a:p>
          <a:p>
            <a:pPr lvl="1">
              <a:buFont typeface="Monotype Sorts" pitchFamily="2" charset="2"/>
              <a:buNone/>
            </a:pPr>
            <a:r>
              <a:rPr lang="en-US" sz="2800" dirty="0" smtClean="0"/>
              <a:t>The role of the Engineer is defined in the contract documents.  EJCDC C-700, Article 9 – Engineer’s Status During Construction.</a:t>
            </a:r>
          </a:p>
          <a:p>
            <a:pPr lvl="1">
              <a:buFont typeface="Monotype Sorts" pitchFamily="2" charset="2"/>
              <a:buNone/>
            </a:pPr>
            <a:endParaRPr lang="en-US" sz="2800" dirty="0" smtClean="0"/>
          </a:p>
          <a:p>
            <a:pPr lvl="1">
              <a:buFont typeface="Monotype Sorts" pitchFamily="2" charset="2"/>
              <a:buNone/>
            </a:pPr>
            <a:r>
              <a:rPr lang="en-US" sz="2000" dirty="0" smtClean="0"/>
              <a:t>Who is the Engineer?  The term “Engineer” is defined in the project agreement, EJCDC C-520.  This should refer to the City of Lee’s Summit Public Works Department.</a:t>
            </a:r>
          </a:p>
          <a:p>
            <a:pPr lvl="1">
              <a:buFont typeface="Monotype Sorts" pitchFamily="2" charset="2"/>
              <a:buNone/>
            </a:pPr>
            <a:endParaRPr lang="en-US" sz="2800" b="1" i="1"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10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fade">
                                      <p:cBhvr>
                                        <p:cTn id="13"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81000"/>
            <a:ext cx="8915400" cy="1524000"/>
          </a:xfrm>
          <a:noFill/>
        </p:spPr>
        <p:txBody>
          <a:bodyPr>
            <a:normAutofit/>
          </a:bodyPr>
          <a:lstStyle/>
          <a:p>
            <a:r>
              <a:rPr lang="en-US" dirty="0" smtClean="0">
                <a:latin typeface="News Gothic" pitchFamily="34" charset="0"/>
              </a:rPr>
              <a:t>Engineers Status During Construction </a:t>
            </a:r>
            <a:r>
              <a:rPr lang="en-US" sz="2400" dirty="0" smtClean="0">
                <a:latin typeface="News Gothic" pitchFamily="34" charset="0"/>
              </a:rPr>
              <a:t>(that’s you guys) </a:t>
            </a:r>
            <a:r>
              <a:rPr lang="en-US" dirty="0" smtClean="0">
                <a:latin typeface="News Gothic" pitchFamily="34" charset="0"/>
              </a:rPr>
              <a:t>…</a:t>
            </a:r>
            <a:endParaRPr lang="en-US" dirty="0" smtClean="0"/>
          </a:p>
        </p:txBody>
      </p:sp>
      <p:sp>
        <p:nvSpPr>
          <p:cNvPr id="7171" name="Rectangle 3"/>
          <p:cNvSpPr>
            <a:spLocks noGrp="1" noChangeArrowheads="1"/>
          </p:cNvSpPr>
          <p:nvPr>
            <p:ph type="body" idx="1"/>
          </p:nvPr>
        </p:nvSpPr>
        <p:spPr>
          <a:xfrm>
            <a:off x="457200" y="1524000"/>
            <a:ext cx="8229600" cy="5715000"/>
          </a:xfrm>
          <a:noFill/>
        </p:spPr>
        <p:txBody>
          <a:bodyPr>
            <a:normAutofit/>
          </a:bodyPr>
          <a:lstStyle/>
          <a:p>
            <a:endParaRPr lang="en-US" dirty="0" smtClean="0"/>
          </a:p>
          <a:p>
            <a:pPr marL="0" lvl="1" algn="ctr">
              <a:buFont typeface="Monotype Sorts" pitchFamily="2" charset="2"/>
              <a:buNone/>
            </a:pPr>
            <a:r>
              <a:rPr lang="en-US" sz="2800" dirty="0" smtClean="0"/>
              <a:t>Just what does this article say?</a:t>
            </a:r>
          </a:p>
          <a:p>
            <a:pPr lvl="1">
              <a:buFont typeface="Monotype Sorts" pitchFamily="2" charset="2"/>
              <a:buNone/>
            </a:pPr>
            <a:endParaRPr lang="en-US" sz="2800" dirty="0" smtClean="0"/>
          </a:p>
          <a:p>
            <a:pPr lvl="1"/>
            <a:r>
              <a:rPr lang="en-US" sz="2000" dirty="0" smtClean="0"/>
              <a:t>9.02.  Engineer will not be required to make exhaustive or continuous inspections on the Site to check the quality or quantity of the Work. </a:t>
            </a:r>
          </a:p>
          <a:p>
            <a:pPr lvl="1"/>
            <a:endParaRPr lang="en-US" sz="2000" dirty="0" smtClean="0"/>
          </a:p>
          <a:p>
            <a:pPr lvl="1"/>
            <a:r>
              <a:rPr lang="en-US" sz="2000" dirty="0" smtClean="0"/>
              <a:t>9.04.  Engineer may authorize minor variations in the Work from the requirements of the Contract Documents which do not involve an adjustment in the Contract Price or the Contract Times and are compatible with the design concept of the completed Project as a functioning whole as indicated by the Contract Documents. </a:t>
            </a:r>
          </a:p>
          <a:p>
            <a:pPr lvl="1"/>
            <a:endParaRPr lang="en-US" sz="2000" dirty="0" smtClean="0"/>
          </a:p>
          <a:p>
            <a:pPr lvl="1"/>
            <a:endParaRPr lang="en-US" sz="20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81000"/>
            <a:ext cx="8915400" cy="1524000"/>
          </a:xfrm>
          <a:noFill/>
        </p:spPr>
        <p:txBody>
          <a:bodyPr>
            <a:normAutofit/>
          </a:bodyPr>
          <a:lstStyle/>
          <a:p>
            <a:r>
              <a:rPr lang="en-US" dirty="0" smtClean="0">
                <a:latin typeface="News Gothic" pitchFamily="34" charset="0"/>
              </a:rPr>
              <a:t>Engineers Status During Construction </a:t>
            </a:r>
            <a:r>
              <a:rPr lang="en-US" sz="2400" dirty="0" smtClean="0">
                <a:latin typeface="News Gothic" pitchFamily="34" charset="0"/>
              </a:rPr>
              <a:t>(that’s you guys) </a:t>
            </a:r>
            <a:r>
              <a:rPr lang="en-US" dirty="0" smtClean="0">
                <a:latin typeface="News Gothic" pitchFamily="34" charset="0"/>
              </a:rPr>
              <a:t>…</a:t>
            </a:r>
            <a:endParaRPr lang="en-US" dirty="0" smtClean="0"/>
          </a:p>
        </p:txBody>
      </p:sp>
      <p:sp>
        <p:nvSpPr>
          <p:cNvPr id="7171" name="Rectangle 3"/>
          <p:cNvSpPr>
            <a:spLocks noGrp="1" noChangeArrowheads="1"/>
          </p:cNvSpPr>
          <p:nvPr>
            <p:ph type="body" idx="1"/>
          </p:nvPr>
        </p:nvSpPr>
        <p:spPr>
          <a:xfrm>
            <a:off x="457200" y="1600200"/>
            <a:ext cx="8229600" cy="5715000"/>
          </a:xfrm>
          <a:noFill/>
        </p:spPr>
        <p:txBody>
          <a:bodyPr>
            <a:normAutofit/>
          </a:bodyPr>
          <a:lstStyle/>
          <a:p>
            <a:endParaRPr lang="en-US" dirty="0" smtClean="0"/>
          </a:p>
          <a:p>
            <a:pPr lvl="1">
              <a:buNone/>
            </a:pPr>
            <a:endParaRPr lang="en-US" sz="1800" dirty="0" smtClean="0"/>
          </a:p>
          <a:p>
            <a:pPr lvl="1"/>
            <a:r>
              <a:rPr lang="en-US" sz="2000" dirty="0" smtClean="0"/>
              <a:t>9.05.  Engineer will have authority to reject Work which Engineer believes to be defective, or that Engineer believes will not produce a completed Project that conforms to the Contract Documents …</a:t>
            </a:r>
          </a:p>
          <a:p>
            <a:pPr lvl="1"/>
            <a:endParaRPr lang="en-US" sz="2000" dirty="0" smtClean="0"/>
          </a:p>
          <a:p>
            <a:pPr lvl="1"/>
            <a:r>
              <a:rPr lang="en-US" sz="2000" dirty="0" smtClean="0"/>
              <a:t>9.07.  Engineer will determine the actual quantities and classifications of Unit Price Work performed by Contractor. </a:t>
            </a:r>
          </a:p>
          <a:p>
            <a:pPr lvl="1"/>
            <a:endParaRPr lang="en-US" sz="2000" dirty="0" smtClean="0"/>
          </a:p>
          <a:p>
            <a:pPr lvl="1"/>
            <a:endParaRPr lang="en-US" sz="2000" dirty="0" smtClean="0"/>
          </a:p>
          <a:p>
            <a:pPr lvl="1"/>
            <a:endParaRPr lang="en-US" sz="2000" dirty="0" smtClean="0"/>
          </a:p>
          <a:p>
            <a:pPr lvl="1"/>
            <a:endParaRPr lang="en-US" sz="20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1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81000"/>
            <a:ext cx="8915400" cy="1524000"/>
          </a:xfrm>
          <a:noFill/>
        </p:spPr>
        <p:txBody>
          <a:bodyPr>
            <a:normAutofit/>
          </a:bodyPr>
          <a:lstStyle/>
          <a:p>
            <a:r>
              <a:rPr lang="en-US" dirty="0" smtClean="0">
                <a:latin typeface="News Gothic" pitchFamily="34" charset="0"/>
              </a:rPr>
              <a:t>Engineers Status During Construction </a:t>
            </a:r>
            <a:r>
              <a:rPr lang="en-US" sz="2400" dirty="0" smtClean="0">
                <a:latin typeface="News Gothic" pitchFamily="34" charset="0"/>
              </a:rPr>
              <a:t>(that’s you guys) </a:t>
            </a:r>
            <a:r>
              <a:rPr lang="en-US" dirty="0" smtClean="0">
                <a:latin typeface="News Gothic" pitchFamily="34" charset="0"/>
              </a:rPr>
              <a:t>…</a:t>
            </a:r>
            <a:endParaRPr lang="en-US" dirty="0" smtClean="0"/>
          </a:p>
        </p:txBody>
      </p:sp>
      <p:sp>
        <p:nvSpPr>
          <p:cNvPr id="7171" name="Rectangle 3"/>
          <p:cNvSpPr>
            <a:spLocks noGrp="1" noChangeArrowheads="1"/>
          </p:cNvSpPr>
          <p:nvPr>
            <p:ph type="body" idx="1"/>
          </p:nvPr>
        </p:nvSpPr>
        <p:spPr>
          <a:xfrm>
            <a:off x="457200" y="1905000"/>
            <a:ext cx="8229600" cy="5715000"/>
          </a:xfrm>
          <a:noFill/>
        </p:spPr>
        <p:txBody>
          <a:bodyPr>
            <a:normAutofit/>
          </a:bodyPr>
          <a:lstStyle/>
          <a:p>
            <a:endParaRPr lang="en-US" dirty="0" smtClean="0"/>
          </a:p>
          <a:p>
            <a:pPr lvl="1"/>
            <a:r>
              <a:rPr lang="en-US" sz="2000" dirty="0" smtClean="0"/>
              <a:t>9.09.  Engineer will not supervise, direct, control, or have authority over or be responsible for Contractor’s means, methods, techniques, sequences, or procedures of construction, or the safety precautions and programs incident thereto, or for any failure of Contractor to comply with Laws and Regulations applicable to the performance of the Work. </a:t>
            </a:r>
          </a:p>
          <a:p>
            <a:pPr lvl="1"/>
            <a:endParaRPr lang="en-US" sz="2000" dirty="0" smtClean="0"/>
          </a:p>
          <a:p>
            <a:pPr lvl="1"/>
            <a:r>
              <a:rPr lang="en-US" sz="2000" dirty="0" smtClean="0"/>
              <a:t>9.10.  While at the Site, Engineer’s employees and representatives shall comply with the specific applicable requirements of Contractor’s safety programs of which Engineer has been informed pursuant to Paragraph 6.13.D.</a:t>
            </a:r>
          </a:p>
          <a:p>
            <a:pPr lvl="1"/>
            <a:endParaRPr lang="en-US" sz="2000" dirty="0" smtClean="0"/>
          </a:p>
          <a:p>
            <a:pPr lvl="1"/>
            <a:endParaRPr lang="en-US" sz="20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Final Thoughts…</a:t>
            </a:r>
            <a:endParaRPr lang="en-US" dirty="0" smtClean="0"/>
          </a:p>
        </p:txBody>
      </p:sp>
      <p:sp>
        <p:nvSpPr>
          <p:cNvPr id="7171" name="Rectangle 3"/>
          <p:cNvSpPr>
            <a:spLocks noGrp="1" noChangeArrowheads="1"/>
          </p:cNvSpPr>
          <p:nvPr>
            <p:ph type="body" idx="1"/>
          </p:nvPr>
        </p:nvSpPr>
        <p:spPr>
          <a:xfrm>
            <a:off x="457200" y="1295400"/>
            <a:ext cx="8229600" cy="5562600"/>
          </a:xfrm>
          <a:noFill/>
        </p:spPr>
        <p:txBody>
          <a:bodyPr>
            <a:normAutofit/>
          </a:bodyPr>
          <a:lstStyle/>
          <a:p>
            <a:pPr lvl="1">
              <a:buFont typeface="Monotype Sorts" pitchFamily="2" charset="2"/>
              <a:buNone/>
            </a:pPr>
            <a:r>
              <a:rPr lang="en-US" sz="2800" dirty="0" smtClean="0"/>
              <a:t>We are not the Project Superintendents, nor are we to act in that role.</a:t>
            </a:r>
          </a:p>
          <a:p>
            <a:pPr lvl="1">
              <a:buFont typeface="Monotype Sorts" pitchFamily="2" charset="2"/>
              <a:buNone/>
            </a:pPr>
            <a:endParaRPr lang="en-US" sz="1100" dirty="0" smtClean="0"/>
          </a:p>
          <a:p>
            <a:pPr lvl="1">
              <a:buFont typeface="Monotype Sorts" pitchFamily="2" charset="2"/>
              <a:buNone/>
            </a:pPr>
            <a:r>
              <a:rPr lang="en-US" sz="2800" dirty="0" smtClean="0"/>
              <a:t>We do not share in the profits, nor should we share in the risks.  Anytime you direct the contractor’s schedule, methods or means, you take on the risk.</a:t>
            </a:r>
          </a:p>
          <a:p>
            <a:pPr lvl="1">
              <a:buFont typeface="Monotype Sorts" pitchFamily="2" charset="2"/>
              <a:buNone/>
            </a:pPr>
            <a:endParaRPr lang="en-US" sz="1100" dirty="0" smtClean="0"/>
          </a:p>
          <a:p>
            <a:pPr lvl="1">
              <a:buFont typeface="Monotype Sorts" pitchFamily="2" charset="2"/>
              <a:buNone/>
            </a:pPr>
            <a:r>
              <a:rPr lang="en-US" sz="2800" dirty="0" smtClean="0"/>
              <a:t>Watching vs. Inspecting…</a:t>
            </a:r>
          </a:p>
          <a:p>
            <a:pPr lvl="2"/>
            <a:r>
              <a:rPr lang="en-US" sz="2000" dirty="0" smtClean="0"/>
              <a:t>Watching is passive.  Watching infers acquiescence and may result in sharing contractor’s risk - better to not be present at all than to simply watch and do nothing.  Estoppel.</a:t>
            </a:r>
          </a:p>
          <a:p>
            <a:pPr lvl="2"/>
            <a:r>
              <a:rPr lang="en-US" sz="2000" dirty="0" smtClean="0"/>
              <a:t>Inspecting is Active.  If you whiteness defective work, get involved.  Document activities.</a:t>
            </a:r>
          </a:p>
          <a:p>
            <a:pPr lvl="2"/>
            <a:endParaRPr lang="en-US" sz="2600" dirty="0" smtClean="0"/>
          </a:p>
          <a:p>
            <a:pPr lvl="1"/>
            <a:endParaRPr lang="en-US" sz="28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10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10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fade">
                                      <p:cBhvr>
                                        <p:cTn id="22" dur="1000"/>
                                        <p:tgtEl>
                                          <p:spTgt spid="71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fade">
                                      <p:cBhvr>
                                        <p:cTn id="27"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1143000"/>
          </a:xfrm>
        </p:spPr>
        <p:txBody>
          <a:bodyPr/>
          <a:lstStyle/>
          <a:p>
            <a:r>
              <a:rPr lang="en-US" dirty="0" smtClean="0">
                <a:latin typeface="News Gothic" pitchFamily="34" charset="0"/>
              </a:rPr>
              <a:t>Scenario # 1</a:t>
            </a:r>
          </a:p>
        </p:txBody>
      </p:sp>
      <p:sp>
        <p:nvSpPr>
          <p:cNvPr id="19459" name="Rectangle 3"/>
          <p:cNvSpPr>
            <a:spLocks noGrp="1" noChangeArrowheads="1"/>
          </p:cNvSpPr>
          <p:nvPr>
            <p:ph type="body" idx="1"/>
          </p:nvPr>
        </p:nvSpPr>
        <p:spPr>
          <a:xfrm>
            <a:off x="304800" y="1981200"/>
            <a:ext cx="8229600" cy="4114800"/>
          </a:xfrm>
        </p:spPr>
        <p:txBody>
          <a:bodyPr/>
          <a:lstStyle/>
          <a:p>
            <a:pPr marL="0" algn="ctr">
              <a:buNone/>
            </a:pPr>
            <a:r>
              <a:rPr lang="en-US" dirty="0" smtClean="0">
                <a:latin typeface="News Gothic" pitchFamily="34" charset="0"/>
              </a:rPr>
              <a:t>You are checking the reinforcing steel in the top slab of a box-culvert and discover that the location and spacing of the steel is wrong.  The first load of concrete is currently being tested.  What do you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10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0" y="57150"/>
            <a:ext cx="9144000" cy="1619250"/>
          </a:xfrm>
        </p:spPr>
        <p:txBody>
          <a:bodyPr/>
          <a:lstStyle/>
          <a:p>
            <a:r>
              <a:rPr lang="en-US" dirty="0" smtClean="0">
                <a:latin typeface="News Gothic" pitchFamily="34" charset="0"/>
              </a:rPr>
              <a:t>Scenario # 1</a:t>
            </a:r>
          </a:p>
        </p:txBody>
      </p:sp>
      <p:sp>
        <p:nvSpPr>
          <p:cNvPr id="16387" name="Rectangle 1027"/>
          <p:cNvSpPr>
            <a:spLocks noGrp="1" noChangeArrowheads="1"/>
          </p:cNvSpPr>
          <p:nvPr>
            <p:ph type="body" idx="1"/>
          </p:nvPr>
        </p:nvSpPr>
        <p:spPr>
          <a:xfrm>
            <a:off x="381000" y="2514600"/>
            <a:ext cx="8305800" cy="3581400"/>
          </a:xfrm>
        </p:spPr>
        <p:txBody>
          <a:bodyPr/>
          <a:lstStyle/>
          <a:p>
            <a:pPr marL="0" algn="ctr">
              <a:buNone/>
            </a:pPr>
            <a:r>
              <a:rPr lang="en-US" dirty="0" smtClean="0">
                <a:latin typeface="News Gothic" pitchFamily="34" charset="0"/>
              </a:rPr>
              <a:t>It is the contractor’s responsibility to get the work right.  Just-in-time inspection is okay.</a:t>
            </a:r>
          </a:p>
          <a:p>
            <a:endParaRPr lang="en-US" dirty="0" smtClean="0">
              <a:latin typeface="News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10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latin typeface="News Gothic" pitchFamily="34" charset="0"/>
              </a:rPr>
              <a:t>Scenario # 2   </a:t>
            </a:r>
          </a:p>
        </p:txBody>
      </p:sp>
      <p:sp>
        <p:nvSpPr>
          <p:cNvPr id="75779" name="Rectangle 3"/>
          <p:cNvSpPr>
            <a:spLocks noGrp="1" noChangeArrowheads="1"/>
          </p:cNvSpPr>
          <p:nvPr>
            <p:ph type="body" idx="1"/>
          </p:nvPr>
        </p:nvSpPr>
        <p:spPr>
          <a:xfrm>
            <a:off x="508000" y="1981200"/>
            <a:ext cx="8178800" cy="4114800"/>
          </a:xfrm>
        </p:spPr>
        <p:txBody>
          <a:bodyPr/>
          <a:lstStyle/>
          <a:p>
            <a:pPr marL="0" algn="ctr">
              <a:buNone/>
            </a:pPr>
            <a:r>
              <a:rPr lang="en-US" dirty="0" smtClean="0">
                <a:latin typeface="News Gothic" pitchFamily="34" charset="0"/>
              </a:rPr>
              <a:t>One day after an ADA curb ramp was poured in December, high winds overnight have blow off the insulating blankets protecting the ramp.  A thermometer records the surface temperature of the concrete at 38 degrees.  You find the situation at 10 A.M. the next day. The contractor is not on the project.  It is 18 degrees now. The forecast high is 25 degrees. What do you do?</a:t>
            </a:r>
          </a:p>
          <a:p>
            <a:endParaRPr lang="en-US" dirty="0" smtClean="0">
              <a:latin typeface="News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10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915400" cy="1447800"/>
          </a:xfrm>
          <a:noFill/>
        </p:spPr>
        <p:txBody>
          <a:bodyPr/>
          <a:lstStyle/>
          <a:p>
            <a:r>
              <a:rPr lang="en-US" dirty="0" smtClean="0">
                <a:latin typeface="News Gothic" pitchFamily="34" charset="0"/>
              </a:rPr>
              <a:t>Today’s Agenda</a:t>
            </a:r>
            <a:endParaRPr lang="en-US" dirty="0" smtClean="0"/>
          </a:p>
        </p:txBody>
      </p:sp>
      <p:sp>
        <p:nvSpPr>
          <p:cNvPr id="5123" name="Rectangle 3"/>
          <p:cNvSpPr>
            <a:spLocks noGrp="1" noChangeArrowheads="1"/>
          </p:cNvSpPr>
          <p:nvPr>
            <p:ph type="body" idx="1"/>
          </p:nvPr>
        </p:nvSpPr>
        <p:spPr>
          <a:noFill/>
        </p:spPr>
        <p:txBody>
          <a:bodyPr/>
          <a:lstStyle/>
          <a:p>
            <a:r>
              <a:rPr lang="en-US" dirty="0" smtClean="0"/>
              <a:t>Basic Inspection Philosophy</a:t>
            </a:r>
          </a:p>
          <a:p>
            <a:pPr lvl="1"/>
            <a:r>
              <a:rPr lang="en-US" dirty="0" smtClean="0"/>
              <a:t>Contractor’s Responsibilities</a:t>
            </a:r>
          </a:p>
          <a:p>
            <a:pPr lvl="1"/>
            <a:r>
              <a:rPr lang="en-US" dirty="0" smtClean="0"/>
              <a:t>Owner’s Responsibilities</a:t>
            </a:r>
          </a:p>
          <a:p>
            <a:pPr lvl="1"/>
            <a:r>
              <a:rPr lang="en-US" dirty="0" smtClean="0"/>
              <a:t>Role of the “Engineer”</a:t>
            </a:r>
          </a:p>
          <a:p>
            <a:pPr lvl="1"/>
            <a:r>
              <a:rPr lang="en-US" dirty="0" smtClean="0"/>
              <a:t>Scenarios</a:t>
            </a:r>
          </a:p>
          <a:p>
            <a:r>
              <a:rPr lang="en-US" dirty="0" smtClean="0"/>
              <a:t>Project Documentation</a:t>
            </a:r>
          </a:p>
          <a:p>
            <a:pPr lvl="1"/>
            <a:r>
              <a:rPr lang="en-US" dirty="0" smtClean="0"/>
              <a:t>Daily Diaries</a:t>
            </a:r>
          </a:p>
          <a:p>
            <a:pPr lvl="1"/>
            <a:r>
              <a:rPr lang="en-US" dirty="0" smtClean="0"/>
              <a:t>Pay Quantity Diaries</a:t>
            </a:r>
          </a:p>
          <a:p>
            <a:pPr>
              <a:buNone/>
            </a:pPr>
            <a:endParaRPr lang="en-US" dirty="0" smtClean="0"/>
          </a:p>
          <a:p>
            <a:endParaRPr lang="en-US" dirty="0" smtClean="0"/>
          </a:p>
          <a:p>
            <a:endParaRPr lang="en-US"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 calcmode="lin" valueType="num">
                                      <p:cBhvr additive="base">
                                        <p:cTn id="29" dur="500" fill="hold"/>
                                        <p:tgtEl>
                                          <p:spTgt spid="512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12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 calcmode="lin" valueType="num">
                                      <p:cBhvr additive="base">
                                        <p:cTn id="33" dur="500" fill="hold"/>
                                        <p:tgtEl>
                                          <p:spTgt spid="512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12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 calcmode="lin" valueType="num">
                                      <p:cBhvr additive="base">
                                        <p:cTn id="37" dur="500" fill="hold"/>
                                        <p:tgtEl>
                                          <p:spTgt spid="512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News Gothic"/>
              </a:rPr>
              <a:t>Scenario # 2</a:t>
            </a:r>
          </a:p>
        </p:txBody>
      </p:sp>
      <p:sp>
        <p:nvSpPr>
          <p:cNvPr id="20483" name="Rectangle 3"/>
          <p:cNvSpPr>
            <a:spLocks noGrp="1" noChangeArrowheads="1"/>
          </p:cNvSpPr>
          <p:nvPr>
            <p:ph type="body" idx="1"/>
          </p:nvPr>
        </p:nvSpPr>
        <p:spPr>
          <a:xfrm>
            <a:off x="457200" y="1981200"/>
            <a:ext cx="8229600" cy="4114800"/>
          </a:xfrm>
        </p:spPr>
        <p:txBody>
          <a:bodyPr/>
          <a:lstStyle/>
          <a:p>
            <a:pPr marL="0" algn="ctr">
              <a:buNone/>
            </a:pPr>
            <a:r>
              <a:rPr lang="en-US" dirty="0" smtClean="0"/>
              <a:t>As an inspector, it is your responsibility to notify the contractor if you become aware of a problem.  It is the contractor’s responsibility to decide how to react to that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10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News Gothic"/>
              </a:rPr>
              <a:t>Scenario # 3</a:t>
            </a:r>
          </a:p>
        </p:txBody>
      </p:sp>
      <p:sp>
        <p:nvSpPr>
          <p:cNvPr id="19459" name="Rectangle 3"/>
          <p:cNvSpPr>
            <a:spLocks noGrp="1" noChangeArrowheads="1"/>
          </p:cNvSpPr>
          <p:nvPr>
            <p:ph type="body" idx="1"/>
          </p:nvPr>
        </p:nvSpPr>
        <p:spPr/>
        <p:txBody>
          <a:bodyPr/>
          <a:lstStyle/>
          <a:p>
            <a:pPr marL="0" indent="0" algn="ctr">
              <a:buNone/>
            </a:pPr>
            <a:r>
              <a:rPr lang="en-US" dirty="0" smtClean="0"/>
              <a:t>You are the inspector over a concrete pavement pour.  With just four loads of concrete left in the pour, an unexpected rain hits the project.  The paving superintendent asks you if it is okay to place the last four loads of concrete.  He informs you he has enough plastic to cover the pavement.  How do you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10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0" y="-76200"/>
            <a:ext cx="9144000" cy="1828800"/>
          </a:xfrm>
        </p:spPr>
        <p:txBody>
          <a:bodyPr/>
          <a:lstStyle/>
          <a:p>
            <a:r>
              <a:rPr lang="en-US" dirty="0" smtClean="0">
                <a:latin typeface="News Gothic" pitchFamily="34" charset="0"/>
              </a:rPr>
              <a:t>Scenario # 3</a:t>
            </a:r>
          </a:p>
        </p:txBody>
      </p:sp>
      <p:sp>
        <p:nvSpPr>
          <p:cNvPr id="18435" name="Rectangle 1027"/>
          <p:cNvSpPr>
            <a:spLocks noGrp="1" noChangeArrowheads="1"/>
          </p:cNvSpPr>
          <p:nvPr>
            <p:ph type="body" idx="1"/>
          </p:nvPr>
        </p:nvSpPr>
        <p:spPr>
          <a:xfrm>
            <a:off x="0" y="3028950"/>
            <a:ext cx="9144000" cy="3067050"/>
          </a:xfrm>
        </p:spPr>
        <p:txBody>
          <a:bodyPr/>
          <a:lstStyle/>
          <a:p>
            <a:pPr marL="0" algn="ctr">
              <a:buNone/>
            </a:pPr>
            <a:r>
              <a:rPr lang="en-US" dirty="0" smtClean="0">
                <a:latin typeface="News Gothic" pitchFamily="34" charset="0"/>
              </a:rPr>
              <a:t>The contractor is responsible for completed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10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latin typeface="News Gothic"/>
              </a:rPr>
              <a:t>Scenario # 4</a:t>
            </a:r>
          </a:p>
        </p:txBody>
      </p:sp>
      <p:sp>
        <p:nvSpPr>
          <p:cNvPr id="21507" name="Rectangle 3"/>
          <p:cNvSpPr>
            <a:spLocks noGrp="1" noChangeArrowheads="1"/>
          </p:cNvSpPr>
          <p:nvPr>
            <p:ph type="body" idx="1"/>
          </p:nvPr>
        </p:nvSpPr>
        <p:spPr>
          <a:xfrm>
            <a:off x="457200" y="2133600"/>
            <a:ext cx="8229600" cy="4175760"/>
          </a:xfrm>
        </p:spPr>
        <p:txBody>
          <a:bodyPr/>
          <a:lstStyle/>
          <a:p>
            <a:pPr marL="0" algn="ctr">
              <a:buNone/>
            </a:pPr>
            <a:r>
              <a:rPr lang="en-US" dirty="0" smtClean="0"/>
              <a:t>A ready-mixed concrete truck driver is cleaning out his drum in a place that drains directly into a stream.  When you confront him about it he becomes belligerent.  What do you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1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latin typeface="News Gothic"/>
              </a:rPr>
              <a:t>Scenario # 4</a:t>
            </a:r>
          </a:p>
        </p:txBody>
      </p:sp>
      <p:sp>
        <p:nvSpPr>
          <p:cNvPr id="22531" name="Rectangle 3"/>
          <p:cNvSpPr>
            <a:spLocks noGrp="1" noChangeArrowheads="1"/>
          </p:cNvSpPr>
          <p:nvPr>
            <p:ph type="body" idx="1"/>
          </p:nvPr>
        </p:nvSpPr>
        <p:spPr>
          <a:xfrm>
            <a:off x="457200" y="2209800"/>
            <a:ext cx="8229600" cy="4099560"/>
          </a:xfrm>
        </p:spPr>
        <p:txBody>
          <a:bodyPr/>
          <a:lstStyle/>
          <a:p>
            <a:pPr marL="0" algn="ctr">
              <a:buNone/>
            </a:pPr>
            <a:r>
              <a:rPr lang="en-US" dirty="0" smtClean="0"/>
              <a:t>As an inspector you have the authority to insist upon contract compliance.  It is the contractor’s responsibility to deal with suppliers.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10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latin typeface="News Gothic" pitchFamily="34" charset="0"/>
              </a:rPr>
              <a:t>Scenario # 5</a:t>
            </a:r>
          </a:p>
        </p:txBody>
      </p:sp>
      <p:sp>
        <p:nvSpPr>
          <p:cNvPr id="24579" name="Rectangle 3"/>
          <p:cNvSpPr>
            <a:spLocks noGrp="1" noChangeArrowheads="1"/>
          </p:cNvSpPr>
          <p:nvPr>
            <p:ph type="body" idx="1"/>
          </p:nvPr>
        </p:nvSpPr>
        <p:spPr>
          <a:xfrm>
            <a:off x="457200" y="2057400"/>
            <a:ext cx="8229600" cy="4251960"/>
          </a:xfrm>
        </p:spPr>
        <p:txBody>
          <a:bodyPr/>
          <a:lstStyle/>
          <a:p>
            <a:pPr marL="0" algn="ctr">
              <a:buNone/>
            </a:pPr>
            <a:r>
              <a:rPr lang="en-US" dirty="0" smtClean="0">
                <a:latin typeface="News Gothic" pitchFamily="34" charset="0"/>
              </a:rPr>
              <a:t>A by-pass is being torn up under traffic. You tell the contractor to make repairs. The contractor refuses, saying the by-pass is under-designed. What do you do?</a:t>
            </a:r>
          </a:p>
          <a:p>
            <a:endParaRPr lang="en-US" dirty="0" smtClean="0">
              <a:latin typeface="News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10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676400"/>
          </a:xfrm>
        </p:spPr>
        <p:txBody>
          <a:bodyPr/>
          <a:lstStyle/>
          <a:p>
            <a:r>
              <a:rPr lang="en-US" dirty="0" smtClean="0">
                <a:latin typeface="News Gothic" pitchFamily="34" charset="0"/>
              </a:rPr>
              <a:t>Scenario # 5</a:t>
            </a:r>
          </a:p>
        </p:txBody>
      </p:sp>
      <p:sp>
        <p:nvSpPr>
          <p:cNvPr id="27651" name="Rectangle 3"/>
          <p:cNvSpPr>
            <a:spLocks noGrp="1" noChangeArrowheads="1"/>
          </p:cNvSpPr>
          <p:nvPr>
            <p:ph type="body" idx="1"/>
          </p:nvPr>
        </p:nvSpPr>
        <p:spPr>
          <a:xfrm>
            <a:off x="0" y="2571750"/>
            <a:ext cx="9144000" cy="3524250"/>
          </a:xfrm>
        </p:spPr>
        <p:txBody>
          <a:bodyPr/>
          <a:lstStyle/>
          <a:p>
            <a:pPr marL="0" algn="ctr">
              <a:buNone/>
            </a:pPr>
            <a:r>
              <a:rPr lang="en-US" dirty="0" smtClean="0">
                <a:latin typeface="News Gothic" pitchFamily="34" charset="0"/>
              </a:rPr>
              <a:t>It </a:t>
            </a:r>
            <a:r>
              <a:rPr lang="en-US" b="1" dirty="0" smtClean="0">
                <a:latin typeface="News Gothic" pitchFamily="34" charset="0"/>
              </a:rPr>
              <a:t>may </a:t>
            </a:r>
            <a:r>
              <a:rPr lang="en-US" dirty="0" smtClean="0">
                <a:latin typeface="News Gothic" pitchFamily="34" charset="0"/>
              </a:rPr>
              <a:t>be that the bypass is under-designed. But, the present issue is that it </a:t>
            </a:r>
            <a:r>
              <a:rPr lang="en-US" b="1" dirty="0" smtClean="0">
                <a:latin typeface="News Gothic" pitchFamily="34" charset="0"/>
              </a:rPr>
              <a:t>must</a:t>
            </a:r>
            <a:r>
              <a:rPr lang="en-US" dirty="0" smtClean="0">
                <a:latin typeface="News Gothic" pitchFamily="34" charset="0"/>
              </a:rPr>
              <a:t> be maintained. Design can be investigated later. In the meantime, keep records to help resolve any potential claim.</a:t>
            </a:r>
          </a:p>
          <a:p>
            <a:pPr algn="ctr"/>
            <a:endParaRPr lang="en-US" dirty="0" smtClean="0">
              <a:latin typeface="News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1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676400"/>
          </a:xfrm>
        </p:spPr>
        <p:txBody>
          <a:bodyPr/>
          <a:lstStyle/>
          <a:p>
            <a:r>
              <a:rPr lang="en-US" dirty="0" smtClean="0">
                <a:latin typeface="News Gothic" pitchFamily="34" charset="0"/>
              </a:rPr>
              <a:t>Scenario # 6</a:t>
            </a:r>
          </a:p>
        </p:txBody>
      </p:sp>
      <p:sp>
        <p:nvSpPr>
          <p:cNvPr id="27651" name="Rectangle 3"/>
          <p:cNvSpPr>
            <a:spLocks noGrp="1" noChangeArrowheads="1"/>
          </p:cNvSpPr>
          <p:nvPr>
            <p:ph type="body" idx="1"/>
          </p:nvPr>
        </p:nvSpPr>
        <p:spPr>
          <a:xfrm>
            <a:off x="0" y="2571750"/>
            <a:ext cx="9144000" cy="3524250"/>
          </a:xfrm>
        </p:spPr>
        <p:txBody>
          <a:bodyPr/>
          <a:lstStyle/>
          <a:p>
            <a:pPr marL="0" algn="ctr">
              <a:buNone/>
            </a:pPr>
            <a:r>
              <a:rPr lang="en-US" dirty="0" smtClean="0">
                <a:latin typeface="News Gothic" pitchFamily="34" charset="0"/>
              </a:rPr>
              <a:t>You are the inspector for a curb replacement project.  You check the weeks forecast and it says 70% chance of heavy rain for the next five days.  You drive out to the site and observe the tear out crew removing curb.  What do you do.</a:t>
            </a:r>
          </a:p>
          <a:p>
            <a:pPr algn="ctr"/>
            <a:endParaRPr lang="en-US" dirty="0" smtClean="0">
              <a:latin typeface="News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1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676400"/>
          </a:xfrm>
        </p:spPr>
        <p:txBody>
          <a:bodyPr/>
          <a:lstStyle/>
          <a:p>
            <a:r>
              <a:rPr lang="en-US" dirty="0" smtClean="0">
                <a:latin typeface="News Gothic" pitchFamily="34" charset="0"/>
              </a:rPr>
              <a:t>Scenario # 6</a:t>
            </a:r>
          </a:p>
        </p:txBody>
      </p:sp>
      <p:sp>
        <p:nvSpPr>
          <p:cNvPr id="27651" name="Rectangle 3"/>
          <p:cNvSpPr>
            <a:spLocks noGrp="1" noChangeArrowheads="1"/>
          </p:cNvSpPr>
          <p:nvPr>
            <p:ph type="body" idx="1"/>
          </p:nvPr>
        </p:nvSpPr>
        <p:spPr>
          <a:xfrm>
            <a:off x="0" y="2571750"/>
            <a:ext cx="9144000" cy="3524250"/>
          </a:xfrm>
        </p:spPr>
        <p:txBody>
          <a:bodyPr/>
          <a:lstStyle/>
          <a:p>
            <a:pPr marL="0" algn="ctr">
              <a:buNone/>
            </a:pPr>
            <a:r>
              <a:rPr lang="en-US" dirty="0" smtClean="0">
                <a:latin typeface="News Gothic" pitchFamily="34" charset="0"/>
              </a:rPr>
              <a:t>Remember, </a:t>
            </a:r>
            <a:r>
              <a:rPr lang="en-US" dirty="0" smtClean="0">
                <a:latin typeface="News Gothic"/>
              </a:rPr>
              <a:t>the Contractor is solely responsible for methods, means, techniques, sequences and procedures of construction.  If we take on this role, we are accepting some risk.</a:t>
            </a:r>
          </a:p>
          <a:p>
            <a:pPr algn="ctr"/>
            <a:endParaRPr lang="en-US" dirty="0" smtClean="0">
              <a:latin typeface="News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1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609600"/>
            <a:ext cx="9144000" cy="1143000"/>
          </a:xfrm>
        </p:spPr>
        <p:txBody>
          <a:bodyPr>
            <a:normAutofit/>
          </a:bodyPr>
          <a:lstStyle/>
          <a:p>
            <a:r>
              <a:rPr lang="en-US" sz="4000" dirty="0" smtClean="0">
                <a:latin typeface="News Gothic" pitchFamily="34" charset="0"/>
              </a:rPr>
              <a:t>Engineer/Contractor Relations</a:t>
            </a:r>
          </a:p>
        </p:txBody>
      </p:sp>
      <p:sp>
        <p:nvSpPr>
          <p:cNvPr id="37891" name="Rectangle 3"/>
          <p:cNvSpPr>
            <a:spLocks noGrp="1" noChangeArrowheads="1"/>
          </p:cNvSpPr>
          <p:nvPr>
            <p:ph type="body" idx="1"/>
          </p:nvPr>
        </p:nvSpPr>
        <p:spPr>
          <a:xfrm>
            <a:off x="609600" y="1981200"/>
            <a:ext cx="8001000" cy="4114800"/>
          </a:xfrm>
        </p:spPr>
        <p:txBody>
          <a:bodyPr/>
          <a:lstStyle/>
          <a:p>
            <a:pPr marL="320040" lvl="1">
              <a:buFont typeface="Wingdings" pitchFamily="2" charset="2"/>
              <a:buChar char="§"/>
            </a:pPr>
            <a:r>
              <a:rPr lang="en-US" dirty="0" smtClean="0"/>
              <a:t>These scenarios are examples of crisis-management.  Strive to head off problems before they reach that stage.</a:t>
            </a:r>
          </a:p>
          <a:p>
            <a:pPr marL="320040" lvl="1">
              <a:buFont typeface="Wingdings" pitchFamily="2" charset="2"/>
              <a:buChar char="§"/>
            </a:pPr>
            <a:r>
              <a:rPr lang="en-US" dirty="0" smtClean="0"/>
              <a:t>Remember, we are not here to break contractor’s.  We are here to ensure compliance with the contract documents.  It’s okay if the contractor makes a profit.  In fact, it’s a good thing.</a:t>
            </a:r>
          </a:p>
          <a:p>
            <a:pPr marL="320040" lvl="1">
              <a:buFont typeface="Wingdings" pitchFamily="2" charset="2"/>
              <a:buChar char="§"/>
            </a:pPr>
            <a:r>
              <a:rPr lang="en-US" dirty="0" smtClean="0"/>
              <a:t>Always relate to the contractor as part of the solution, not part of the problem</a:t>
            </a:r>
          </a:p>
          <a:p>
            <a:pPr marL="320040" lvl="1">
              <a:buFont typeface="Wingdings" pitchFamily="2" charset="2"/>
              <a:buChar char="§"/>
            </a:pPr>
            <a:r>
              <a:rPr lang="en-US" dirty="0" smtClean="0"/>
              <a:t>But if there are issues, DOCUMENT…</a:t>
            </a:r>
          </a:p>
          <a:p>
            <a:pPr>
              <a:buFont typeface="Monotype Sort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fade">
                                      <p:cBhvr>
                                        <p:cTn id="10" dur="1000"/>
                                        <p:tgtEl>
                                          <p:spTgt spid="378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Effect transition="in" filter="fade">
                                      <p:cBhvr>
                                        <p:cTn id="13" dur="1000"/>
                                        <p:tgtEl>
                                          <p:spTgt spid="378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891">
                                            <p:txEl>
                                              <p:pRg st="3" end="3"/>
                                            </p:txEl>
                                          </p:spTgt>
                                        </p:tgtEl>
                                        <p:attrNameLst>
                                          <p:attrName>style.visibility</p:attrName>
                                        </p:attrNameLst>
                                      </p:cBhvr>
                                      <p:to>
                                        <p:strVal val="visible"/>
                                      </p:to>
                                    </p:set>
                                    <p:animEffect transition="in" filter="fade">
                                      <p:cBhvr>
                                        <p:cTn id="16" dur="10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Mike’s Philosophy…</a:t>
            </a:r>
            <a:endParaRPr lang="en-US" dirty="0" smtClean="0"/>
          </a:p>
        </p:txBody>
      </p:sp>
      <p:sp>
        <p:nvSpPr>
          <p:cNvPr id="7171" name="Rectangle 3"/>
          <p:cNvSpPr>
            <a:spLocks noGrp="1" noChangeArrowheads="1"/>
          </p:cNvSpPr>
          <p:nvPr>
            <p:ph type="body" idx="1"/>
          </p:nvPr>
        </p:nvSpPr>
        <p:spPr>
          <a:xfrm>
            <a:off x="457200" y="1691640"/>
            <a:ext cx="8229600" cy="4709160"/>
          </a:xfrm>
          <a:noFill/>
        </p:spPr>
        <p:txBody>
          <a:bodyPr/>
          <a:lstStyle/>
          <a:p>
            <a:endParaRPr lang="en-US" dirty="0" smtClean="0"/>
          </a:p>
          <a:p>
            <a:pPr marL="0" lvl="1" algn="ctr">
              <a:buFont typeface="Monotype Sorts" pitchFamily="2" charset="2"/>
              <a:buNone/>
            </a:pPr>
            <a:r>
              <a:rPr lang="en-US" sz="3600" dirty="0" smtClean="0"/>
              <a:t>We are not the superintendents on the project.</a:t>
            </a:r>
          </a:p>
          <a:p>
            <a:pPr lvl="1">
              <a:buFont typeface="Monotype Sorts" pitchFamily="2" charset="2"/>
              <a:buNone/>
            </a:pPr>
            <a:endParaRPr lang="en-US" sz="3600" b="1" i="1" dirty="0" smtClean="0"/>
          </a:p>
          <a:p>
            <a:pPr marL="0" lvl="1" algn="ctr">
              <a:buFont typeface="Monotype Sorts" pitchFamily="2" charset="2"/>
              <a:buNone/>
            </a:pPr>
            <a:r>
              <a:rPr lang="en-US" sz="3600" dirty="0" smtClean="0"/>
              <a:t>We don’t share the profit.  We don’t share the risk.</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09600"/>
            <a:ext cx="8915400" cy="1333500"/>
          </a:xfrm>
        </p:spPr>
        <p:txBody>
          <a:bodyPr>
            <a:normAutofit/>
          </a:bodyPr>
          <a:lstStyle/>
          <a:p>
            <a:r>
              <a:rPr lang="en-US" sz="4000" dirty="0" smtClean="0">
                <a:latin typeface="News Gothic" pitchFamily="34" charset="0"/>
              </a:rPr>
              <a:t>Non-uniform enforcement can cause problems</a:t>
            </a:r>
            <a:endParaRPr lang="en-US" sz="4000" dirty="0" smtClean="0"/>
          </a:p>
        </p:txBody>
      </p:sp>
      <p:sp>
        <p:nvSpPr>
          <p:cNvPr id="54275" name="Rectangle 3"/>
          <p:cNvSpPr>
            <a:spLocks noGrp="1" noChangeArrowheads="1"/>
          </p:cNvSpPr>
          <p:nvPr>
            <p:ph type="body" idx="1"/>
          </p:nvPr>
        </p:nvSpPr>
        <p:spPr>
          <a:xfrm>
            <a:off x="0" y="2514600"/>
            <a:ext cx="9144000" cy="3581400"/>
          </a:xfrm>
        </p:spPr>
        <p:txBody>
          <a:bodyPr/>
          <a:lstStyle/>
          <a:p>
            <a:pPr lvl="1"/>
            <a:r>
              <a:rPr lang="en-US" dirty="0" smtClean="0"/>
              <a:t>If an inspector yields on a specification requirement </a:t>
            </a:r>
            <a:r>
              <a:rPr lang="en-US" b="1" dirty="0" smtClean="0"/>
              <a:t>without good reason</a:t>
            </a:r>
            <a:r>
              <a:rPr lang="en-US" dirty="0" smtClean="0"/>
              <a:t>, a new “bench mark” is set and the contractor and other contractors feel entitled to that yielding from that point on.</a:t>
            </a:r>
          </a:p>
          <a:p>
            <a:pPr lvl="1"/>
            <a:r>
              <a:rPr lang="en-US" dirty="0" smtClean="0"/>
              <a:t>Many of us work with the same contractor’s.  We must always speak with a unified voice.</a:t>
            </a:r>
          </a:p>
          <a:p>
            <a:pPr lvl="1"/>
            <a:r>
              <a:rPr lang="en-US" dirty="0" smtClean="0"/>
              <a:t>There are times exceptions must be made.  We must be able to defend our actions to other contractors.  Including the second low bidder.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anim calcmode="lin" valueType="num">
                                      <p:cBhvr additive="base">
                                        <p:cTn id="11" dur="500" fill="hold"/>
                                        <p:tgtEl>
                                          <p:spTgt spid="542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42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anim calcmode="lin" valueType="num">
                                      <p:cBhvr additive="base">
                                        <p:cTn id="15" dur="500" fill="hold"/>
                                        <p:tgtEl>
                                          <p:spTgt spid="5427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4275">
                                            <p:txEl>
                                              <p:pRg st="2" end="2"/>
                                            </p:txEl>
                                          </p:spTgt>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54275">
                                            <p:txEl>
                                              <p:pRg st="0" end="0"/>
                                            </p:txEl>
                                          </p:spTgt>
                                        </p:tgtEl>
                                        <p:attrNameLst>
                                          <p:attrName>style.visibility</p:attrName>
                                        </p:attrNameLst>
                                      </p:cBhvr>
                                      <p:to>
                                        <p:strVal val="visible"/>
                                      </p:to>
                                    </p:set>
                                    <p:animEffect transition="in" filter="fade">
                                      <p:cBhvr>
                                        <p:cTn id="19" dur="1000"/>
                                        <p:tgtEl>
                                          <p:spTgt spid="54275">
                                            <p:txEl>
                                              <p:pRg st="0" end="0"/>
                                            </p:txEl>
                                          </p:spTgt>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4275">
                                            <p:txEl>
                                              <p:pRg st="1" end="1"/>
                                            </p:txEl>
                                          </p:spTgt>
                                        </p:tgtEl>
                                        <p:attrNameLst>
                                          <p:attrName>style.visibility</p:attrName>
                                        </p:attrNameLst>
                                      </p:cBhvr>
                                      <p:to>
                                        <p:strVal val="visible"/>
                                      </p:to>
                                    </p:set>
                                    <p:animEffect transition="in" filter="fade">
                                      <p:cBhvr>
                                        <p:cTn id="22" dur="1000"/>
                                        <p:tgtEl>
                                          <p:spTgt spid="54275">
                                            <p:txEl>
                                              <p:pRg st="1" end="1"/>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animEffect transition="in" filter="fade">
                                      <p:cBhvr>
                                        <p:cTn id="25"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5"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6858000"/>
          </a:xfrm>
        </p:spPr>
        <p:txBody>
          <a:bodyPr>
            <a:normAutofit/>
          </a:bodyPr>
          <a:lstStyle/>
          <a:p>
            <a:r>
              <a:rPr lang="en-US" sz="4000" dirty="0" smtClean="0">
                <a:latin typeface="News Gothic" pitchFamily="34" charset="0"/>
              </a:rPr>
              <a:t>Break Time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304800"/>
            <a:ext cx="9144000" cy="1447800"/>
          </a:xfrm>
        </p:spPr>
        <p:txBody>
          <a:bodyPr>
            <a:normAutofit fontScale="90000"/>
          </a:bodyPr>
          <a:lstStyle/>
          <a:p>
            <a:pPr>
              <a:spcBef>
                <a:spcPct val="50000"/>
              </a:spcBef>
            </a:pPr>
            <a:r>
              <a:rPr lang="en-US" sz="4600" dirty="0" smtClean="0">
                <a:solidFill>
                  <a:schemeClr val="tx2">
                    <a:lumMod val="90000"/>
                  </a:schemeClr>
                </a:solidFill>
              </a:rPr>
              <a:t>Daily Diaries &amp; Pay Quantity Diaries </a:t>
            </a:r>
            <a:endParaRPr lang="en-US" sz="4000" dirty="0" smtClean="0">
              <a:solidFill>
                <a:schemeClr val="tx1">
                  <a:lumMod val="95000"/>
                </a:schemeClr>
              </a:solidFill>
              <a:latin typeface="News Gothic" pitchFamily="34" charset="0"/>
            </a:endParaRPr>
          </a:p>
        </p:txBody>
      </p:sp>
      <p:sp>
        <p:nvSpPr>
          <p:cNvPr id="3" name="Rectangle 2"/>
          <p:cNvSpPr/>
          <p:nvPr/>
        </p:nvSpPr>
        <p:spPr>
          <a:xfrm>
            <a:off x="381000" y="2245816"/>
            <a:ext cx="8458200" cy="4154984"/>
          </a:xfrm>
          <a:prstGeom prst="rect">
            <a:avLst/>
          </a:prstGeom>
        </p:spPr>
        <p:txBody>
          <a:bodyPr wrap="square">
            <a:spAutoFit/>
          </a:bodyPr>
          <a:lstStyle/>
          <a:p>
            <a:pPr algn="ctr"/>
            <a:r>
              <a:rPr lang="en-US" sz="2400" dirty="0" smtClean="0">
                <a:solidFill>
                  <a:schemeClr val="tx1">
                    <a:lumMod val="95000"/>
                  </a:schemeClr>
                </a:solidFill>
              </a:rPr>
              <a:t>How to maintain a Daily Diary and Pay Quantity Diaries for CIP </a:t>
            </a:r>
            <a:r>
              <a:rPr lang="en-US" sz="2400" dirty="0" smtClean="0">
                <a:solidFill>
                  <a:schemeClr val="tx1">
                    <a:lumMod val="95000"/>
                  </a:schemeClr>
                </a:solidFill>
              </a:rPr>
              <a:t>projects</a:t>
            </a:r>
          </a:p>
          <a:p>
            <a:pPr algn="ctr"/>
            <a:endParaRPr lang="en-US" sz="2400" dirty="0" smtClean="0">
              <a:solidFill>
                <a:schemeClr val="tx1">
                  <a:lumMod val="95000"/>
                </a:schemeClr>
              </a:solidFill>
            </a:endParaRPr>
          </a:p>
          <a:p>
            <a:pPr algn="ctr"/>
            <a:r>
              <a:rPr lang="en-US" sz="2400" dirty="0" smtClean="0">
                <a:solidFill>
                  <a:schemeClr val="tx1">
                    <a:lumMod val="95000"/>
                  </a:schemeClr>
                </a:solidFill>
              </a:rPr>
              <a:t>This </a:t>
            </a:r>
            <a:r>
              <a:rPr lang="en-US" sz="2400" dirty="0" smtClean="0">
                <a:solidFill>
                  <a:schemeClr val="tx1">
                    <a:lumMod val="95000"/>
                  </a:schemeClr>
                </a:solidFill>
              </a:rPr>
              <a:t>applies </a:t>
            </a:r>
            <a:r>
              <a:rPr lang="en-US" sz="2400" dirty="0" smtClean="0">
                <a:solidFill>
                  <a:schemeClr val="tx1">
                    <a:lumMod val="95000"/>
                  </a:schemeClr>
                </a:solidFill>
              </a:rPr>
              <a:t>to </a:t>
            </a:r>
            <a:r>
              <a:rPr lang="en-US" sz="2400" dirty="0" smtClean="0">
                <a:solidFill>
                  <a:schemeClr val="tx1">
                    <a:lumMod val="95000"/>
                  </a:schemeClr>
                </a:solidFill>
              </a:rPr>
              <a:t>all CIP projects regardless of funding.   Federal, State or 100% Local </a:t>
            </a:r>
            <a:r>
              <a:rPr lang="en-US" sz="2400" dirty="0" smtClean="0">
                <a:solidFill>
                  <a:schemeClr val="tx1">
                    <a:lumMod val="95000"/>
                  </a:schemeClr>
                </a:solidFill>
              </a:rPr>
              <a:t>Funds</a:t>
            </a:r>
          </a:p>
          <a:p>
            <a:pPr algn="ctr"/>
            <a:endParaRPr lang="en-US" sz="2400" dirty="0" smtClean="0">
              <a:solidFill>
                <a:schemeClr val="tx1">
                  <a:lumMod val="95000"/>
                </a:schemeClr>
              </a:solidFill>
            </a:endParaRPr>
          </a:p>
          <a:p>
            <a:pPr algn="ctr"/>
            <a:r>
              <a:rPr lang="en-US" sz="2400" dirty="0" smtClean="0">
                <a:solidFill>
                  <a:schemeClr val="tx1">
                    <a:lumMod val="95000"/>
                  </a:schemeClr>
                </a:solidFill>
              </a:rPr>
              <a:t>Aside </a:t>
            </a:r>
            <a:r>
              <a:rPr lang="en-US" sz="2400" dirty="0" smtClean="0">
                <a:solidFill>
                  <a:schemeClr val="tx1">
                    <a:lumMod val="95000"/>
                  </a:schemeClr>
                </a:solidFill>
              </a:rPr>
              <a:t>from Labor documentation, Development Inspectors should record the same information in their Daily Diaries.  This information may become critical for supporting future warranty claims. </a:t>
            </a:r>
            <a:br>
              <a:rPr lang="en-US" sz="2400" dirty="0" smtClean="0">
                <a:solidFill>
                  <a:schemeClr val="tx1">
                    <a:lumMod val="95000"/>
                  </a:schemeClr>
                </a:solidFill>
              </a:rPr>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799" cy="914400"/>
          </a:xfrm>
        </p:spPr>
        <p:txBody>
          <a:bodyPr>
            <a:normAutofit fontScale="90000"/>
          </a:bodyPr>
          <a:lstStyle/>
          <a:p>
            <a:pPr algn="ctr"/>
            <a:r>
              <a:rPr lang="en-US" dirty="0" smtClean="0"/>
              <a:t>Why are Diaries Necessary and Important</a:t>
            </a:r>
            <a:endParaRPr lang="en-US" dirty="0"/>
          </a:p>
        </p:txBody>
      </p:sp>
      <p:sp>
        <p:nvSpPr>
          <p:cNvPr id="3" name="Content Placeholder 2"/>
          <p:cNvSpPr>
            <a:spLocks noGrp="1"/>
          </p:cNvSpPr>
          <p:nvPr>
            <p:ph idx="1"/>
          </p:nvPr>
        </p:nvSpPr>
        <p:spPr>
          <a:xfrm>
            <a:off x="304800" y="2057400"/>
            <a:ext cx="8534400" cy="4800600"/>
          </a:xfrm>
        </p:spPr>
        <p:txBody>
          <a:bodyPr/>
          <a:lstStyle/>
          <a:p>
            <a:pPr lvl="1">
              <a:buNone/>
            </a:pPr>
            <a:r>
              <a:rPr lang="en-US" sz="2400" b="1" dirty="0" smtClean="0"/>
              <a:t>Documentation of the contractor and his activities is required </a:t>
            </a:r>
            <a:r>
              <a:rPr lang="en-US" b="1" dirty="0" smtClean="0"/>
              <a:t>for ALL Capital Improvement Projects.  Why…</a:t>
            </a:r>
          </a:p>
          <a:p>
            <a:pPr lvl="1">
              <a:buNone/>
            </a:pPr>
            <a:endParaRPr lang="en-US" sz="2400" b="1" dirty="0" smtClean="0"/>
          </a:p>
          <a:p>
            <a:pPr lvl="1"/>
            <a:r>
              <a:rPr lang="en-US" sz="2400" dirty="0" smtClean="0"/>
              <a:t>	</a:t>
            </a:r>
            <a:r>
              <a:rPr lang="en-US" sz="2000" dirty="0" smtClean="0"/>
              <a:t>Official record of daily events on project</a:t>
            </a:r>
          </a:p>
          <a:p>
            <a:pPr lvl="1"/>
            <a:r>
              <a:rPr lang="en-US" sz="2000" dirty="0" smtClean="0"/>
              <a:t>	Accurate record of required repairs or modifications</a:t>
            </a:r>
          </a:p>
          <a:p>
            <a:pPr lvl="1"/>
            <a:r>
              <a:rPr lang="en-US" sz="2000" dirty="0" smtClean="0"/>
              <a:t>	Assures QC/QA is taking place</a:t>
            </a:r>
          </a:p>
          <a:p>
            <a:pPr lvl="1"/>
            <a:r>
              <a:rPr lang="en-US" sz="2000" dirty="0" smtClean="0"/>
              <a:t>	Accurate record of work completed</a:t>
            </a:r>
          </a:p>
          <a:p>
            <a:pPr lvl="1"/>
            <a:r>
              <a:rPr lang="en-US" sz="2000" dirty="0" smtClean="0"/>
              <a:t>	Source documentation for payments to contractor</a:t>
            </a:r>
          </a:p>
          <a:p>
            <a:pPr lvl="1"/>
            <a:r>
              <a:rPr lang="en-US" sz="2000" dirty="0" smtClean="0"/>
              <a:t>	Clearly Communicates Inspectors Actions</a:t>
            </a:r>
          </a:p>
          <a:p>
            <a:pPr lvl="1"/>
            <a:r>
              <a:rPr lang="en-US" sz="2000" dirty="0" smtClean="0"/>
              <a:t>	Accurate records keep us out of court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Diary Etiquette </a:t>
            </a:r>
            <a:endParaRPr lang="en-US" dirty="0"/>
          </a:p>
        </p:txBody>
      </p:sp>
      <p:sp>
        <p:nvSpPr>
          <p:cNvPr id="3" name="Content Placeholder 2"/>
          <p:cNvSpPr>
            <a:spLocks noGrp="1"/>
          </p:cNvSpPr>
          <p:nvPr>
            <p:ph idx="1"/>
          </p:nvPr>
        </p:nvSpPr>
        <p:spPr>
          <a:xfrm>
            <a:off x="609600" y="1600200"/>
            <a:ext cx="8001000" cy="5105400"/>
          </a:xfrm>
        </p:spPr>
        <p:txBody>
          <a:bodyPr>
            <a:normAutofit/>
          </a:bodyPr>
          <a:lstStyle/>
          <a:p>
            <a:pPr marL="274320">
              <a:buNone/>
            </a:pPr>
            <a:r>
              <a:rPr lang="en-US" dirty="0" smtClean="0"/>
              <a:t>Five C’s of Good Report Writing:</a:t>
            </a:r>
          </a:p>
          <a:p>
            <a:pPr>
              <a:buNone/>
            </a:pPr>
            <a:endParaRPr lang="en-US" sz="800" dirty="0" smtClean="0"/>
          </a:p>
          <a:p>
            <a:pPr marL="274320">
              <a:buNone/>
            </a:pPr>
            <a:r>
              <a:rPr lang="en-US" sz="2000" dirty="0" smtClean="0"/>
              <a:t>• </a:t>
            </a:r>
            <a:r>
              <a:rPr lang="en-US" sz="2000" b="1" dirty="0" smtClean="0"/>
              <a:t>Clear</a:t>
            </a:r>
            <a:r>
              <a:rPr lang="en-US" sz="2000" dirty="0" smtClean="0"/>
              <a:t> – Being clear refers to both handwriting and meaning. Being clear in meaning is essential. What ever is written has to be clear even to people not involved with the project. </a:t>
            </a:r>
          </a:p>
          <a:p>
            <a:pPr marL="274320">
              <a:buNone/>
            </a:pPr>
            <a:endParaRPr lang="en-US" sz="800" dirty="0" smtClean="0"/>
          </a:p>
          <a:p>
            <a:pPr marL="274320">
              <a:buNone/>
            </a:pPr>
            <a:r>
              <a:rPr lang="en-US" sz="2000" dirty="0" smtClean="0"/>
              <a:t>• </a:t>
            </a:r>
            <a:r>
              <a:rPr lang="en-US" sz="2000" b="1" dirty="0" smtClean="0"/>
              <a:t>Concise</a:t>
            </a:r>
            <a:r>
              <a:rPr lang="en-US" sz="2000" dirty="0" smtClean="0"/>
              <a:t> – Being concise means using the minimum number of words to get the maximum amount of meaning. The rule is, write enough to be clear, but not any more than is necessary. Record the facts and </a:t>
            </a:r>
            <a:r>
              <a:rPr lang="en-US" sz="2000" b="1" u="sng" dirty="0" smtClean="0"/>
              <a:t>keep opinions out of your diary.</a:t>
            </a:r>
          </a:p>
          <a:p>
            <a:pPr marL="274320">
              <a:buNone/>
            </a:pPr>
            <a:endParaRPr lang="en-US" sz="800" b="1" u="sng" dirty="0" smtClean="0"/>
          </a:p>
          <a:p>
            <a:pPr marL="274320">
              <a:buNone/>
            </a:pPr>
            <a:r>
              <a:rPr lang="en-US" sz="2000" dirty="0" smtClean="0"/>
              <a:t>• </a:t>
            </a:r>
            <a:r>
              <a:rPr lang="en-US" sz="2000" b="1" dirty="0" smtClean="0"/>
              <a:t>Correct</a:t>
            </a:r>
            <a:r>
              <a:rPr lang="en-US" sz="2000" dirty="0" smtClean="0"/>
              <a:t> – Being correct means having your facts straight and using the right forms. Using the wrong form, or making errors, gives the appearance of sloppiness and can cause big problems in arbitrations or litigation proceedings.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Diary Etiquette </a:t>
            </a:r>
            <a:endParaRPr lang="en-US" dirty="0"/>
          </a:p>
        </p:txBody>
      </p:sp>
      <p:sp>
        <p:nvSpPr>
          <p:cNvPr id="3" name="Content Placeholder 2"/>
          <p:cNvSpPr>
            <a:spLocks noGrp="1"/>
          </p:cNvSpPr>
          <p:nvPr>
            <p:ph idx="1"/>
          </p:nvPr>
        </p:nvSpPr>
        <p:spPr>
          <a:xfrm>
            <a:off x="609600" y="1600200"/>
            <a:ext cx="8001000" cy="4709160"/>
          </a:xfrm>
        </p:spPr>
        <p:txBody>
          <a:bodyPr/>
          <a:lstStyle/>
          <a:p>
            <a:pPr marL="274320">
              <a:buNone/>
            </a:pPr>
            <a:r>
              <a:rPr lang="en-US" dirty="0" smtClean="0"/>
              <a:t>Five C’s of Good Report Writing:</a:t>
            </a:r>
          </a:p>
          <a:p>
            <a:pPr marL="274320">
              <a:buNone/>
            </a:pPr>
            <a:endParaRPr lang="en-US" sz="800" dirty="0" smtClean="0"/>
          </a:p>
          <a:p>
            <a:pPr marL="274320">
              <a:buNone/>
            </a:pPr>
            <a:r>
              <a:rPr lang="en-US" sz="2000" dirty="0" smtClean="0"/>
              <a:t>• </a:t>
            </a:r>
            <a:r>
              <a:rPr lang="en-US" sz="2000" b="1" dirty="0" smtClean="0"/>
              <a:t>Complete</a:t>
            </a:r>
            <a:r>
              <a:rPr lang="en-US" sz="2000" dirty="0" smtClean="0"/>
              <a:t> – Being complete means including everything necessary to be clear. To be complete, the entry should contain four criteria: </a:t>
            </a:r>
            <a:r>
              <a:rPr lang="en-US" sz="2000" b="1" dirty="0" smtClean="0"/>
              <a:t>Activity–Testing–Results-Action Taken</a:t>
            </a:r>
            <a:r>
              <a:rPr lang="en-US" sz="2000" dirty="0" smtClean="0"/>
              <a:t>, as well as referencing other types of available project documentation.</a:t>
            </a:r>
          </a:p>
          <a:p>
            <a:pPr marL="274320">
              <a:buNone/>
            </a:pPr>
            <a:endParaRPr lang="en-US" sz="800" dirty="0" smtClean="0"/>
          </a:p>
          <a:p>
            <a:pPr marL="274320">
              <a:buNone/>
            </a:pPr>
            <a:r>
              <a:rPr lang="en-US" sz="2000" dirty="0" smtClean="0"/>
              <a:t>• </a:t>
            </a:r>
            <a:r>
              <a:rPr lang="en-US" sz="2000" b="1" dirty="0" smtClean="0"/>
              <a:t>Concurrent</a:t>
            </a:r>
            <a:r>
              <a:rPr lang="en-US" sz="2000" dirty="0" smtClean="0"/>
              <a:t> – Contract documentation should be completed concurrent with the construction activity. Extensive facts, figures and conversations are hard to remember, write them down as soon as possible, taking abbreviated notes.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Facts Only !! No Opinions</a:t>
            </a:r>
            <a:endParaRPr lang="en-US" dirty="0"/>
          </a:p>
        </p:txBody>
      </p:sp>
      <p:sp>
        <p:nvSpPr>
          <p:cNvPr id="3" name="Content Placeholder 2"/>
          <p:cNvSpPr>
            <a:spLocks noGrp="1"/>
          </p:cNvSpPr>
          <p:nvPr>
            <p:ph idx="1"/>
          </p:nvPr>
        </p:nvSpPr>
        <p:spPr>
          <a:xfrm>
            <a:off x="304800" y="1828800"/>
            <a:ext cx="8534400" cy="4724400"/>
          </a:xfrm>
        </p:spPr>
        <p:txBody>
          <a:bodyPr/>
          <a:lstStyle/>
          <a:p>
            <a:pPr indent="0">
              <a:spcBef>
                <a:spcPts val="0"/>
              </a:spcBef>
              <a:buNone/>
            </a:pPr>
            <a:r>
              <a:rPr lang="en-US" sz="2400" dirty="0" smtClean="0"/>
              <a:t>The diary records the inspector’s project specific observations and measurements, which provides valuable project information.</a:t>
            </a:r>
          </a:p>
          <a:p>
            <a:pPr indent="0">
              <a:spcBef>
                <a:spcPts val="0"/>
              </a:spcBef>
              <a:buNone/>
            </a:pPr>
            <a:endParaRPr lang="en-US" sz="800" dirty="0" smtClean="0"/>
          </a:p>
          <a:p>
            <a:pPr lvl="1" indent="0">
              <a:spcBef>
                <a:spcPts val="0"/>
              </a:spcBef>
              <a:buFont typeface="Arial" pitchFamily="34" charset="0"/>
              <a:buChar char="•"/>
            </a:pPr>
            <a:r>
              <a:rPr lang="en-US" sz="2000" dirty="0" smtClean="0"/>
              <a:t>Be professional – No Personal comments</a:t>
            </a:r>
          </a:p>
          <a:p>
            <a:pPr lvl="1" indent="0">
              <a:spcBef>
                <a:spcPts val="0"/>
              </a:spcBef>
              <a:buFont typeface="Arial" pitchFamily="34" charset="0"/>
              <a:buChar char="•"/>
            </a:pPr>
            <a:r>
              <a:rPr lang="en-US" sz="2000" dirty="0" smtClean="0"/>
              <a:t>Instill Credibility into Project records</a:t>
            </a:r>
          </a:p>
          <a:p>
            <a:pPr lvl="1" indent="0">
              <a:spcBef>
                <a:spcPts val="0"/>
              </a:spcBef>
              <a:buNone/>
            </a:pPr>
            <a:endParaRPr lang="en-US" sz="2000" dirty="0" smtClean="0"/>
          </a:p>
          <a:p>
            <a:pPr indent="0">
              <a:spcBef>
                <a:spcPts val="0"/>
              </a:spcBef>
              <a:buNone/>
            </a:pPr>
            <a:r>
              <a:rPr lang="en-US" sz="2400" dirty="0" smtClean="0"/>
              <a:t>The documentation also provides historical information on how the work was constructed.</a:t>
            </a:r>
          </a:p>
          <a:p>
            <a:pPr indent="0">
              <a:spcBef>
                <a:spcPts val="0"/>
              </a:spcBef>
              <a:buNone/>
            </a:pPr>
            <a:endParaRPr lang="en-US" sz="800" dirty="0" smtClean="0"/>
          </a:p>
          <a:p>
            <a:pPr lvl="1" indent="0">
              <a:spcBef>
                <a:spcPts val="0"/>
              </a:spcBef>
              <a:buFont typeface="Arial" pitchFamily="34" charset="0"/>
              <a:buChar char="•"/>
            </a:pPr>
            <a:r>
              <a:rPr lang="en-US" sz="2000" dirty="0" smtClean="0"/>
              <a:t>Daily information recorded, not week to week or month to month</a:t>
            </a:r>
          </a:p>
          <a:p>
            <a:pPr lvl="1" indent="0">
              <a:spcBef>
                <a:spcPts val="0"/>
              </a:spcBef>
              <a:buFont typeface="Arial" pitchFamily="34" charset="0"/>
              <a:buChar char="•"/>
            </a:pPr>
            <a:r>
              <a:rPr lang="en-US" sz="2000" dirty="0" smtClean="0"/>
              <a:t>Evidence in Claim Resolution</a:t>
            </a:r>
          </a:p>
          <a:p>
            <a:pPr lvl="1"/>
            <a:endParaRPr lang="en-US"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Diary Tips…</a:t>
            </a:r>
            <a:endParaRPr lang="en-US" dirty="0"/>
          </a:p>
        </p:txBody>
      </p:sp>
      <p:sp>
        <p:nvSpPr>
          <p:cNvPr id="3" name="Content Placeholder 2"/>
          <p:cNvSpPr>
            <a:spLocks noGrp="1"/>
          </p:cNvSpPr>
          <p:nvPr>
            <p:ph idx="1"/>
          </p:nvPr>
        </p:nvSpPr>
        <p:spPr>
          <a:xfrm>
            <a:off x="304800" y="1828800"/>
            <a:ext cx="8534400" cy="4724400"/>
          </a:xfrm>
        </p:spPr>
        <p:txBody>
          <a:bodyPr/>
          <a:lstStyle/>
          <a:p>
            <a:pPr>
              <a:buFont typeface="Wingdings" pitchFamily="2" charset="2"/>
              <a:buChar char="Ø"/>
            </a:pPr>
            <a:r>
              <a:rPr lang="en-US" sz="2400" dirty="0" smtClean="0"/>
              <a:t>Carry a small note pad in your pocket at all times.  As things happen, jot down a short note.  This will keep you from forgetting what happened during the day.</a:t>
            </a:r>
            <a:endParaRPr lang="en-US" sz="2000" dirty="0" smtClean="0"/>
          </a:p>
          <a:p>
            <a:pPr>
              <a:buFont typeface="Wingdings" pitchFamily="2" charset="2"/>
              <a:buChar char="Ø"/>
            </a:pPr>
            <a:r>
              <a:rPr lang="en-US" sz="2400" dirty="0" smtClean="0"/>
              <a:t>Update the Daily Diary DAILY!  Pick a time at the end of the day and try to stick to a routine.  If the end of the day wont work, update the Diary throughout the day.</a:t>
            </a:r>
          </a:p>
          <a:p>
            <a:pPr>
              <a:buFont typeface="Wingdings" pitchFamily="2" charset="2"/>
              <a:buChar char="Ø"/>
            </a:pPr>
            <a:r>
              <a:rPr lang="en-US" sz="2400" dirty="0" smtClean="0"/>
              <a:t>Do NOT put it off!  While you may, on occasion, have to put it off until the next day, this should be the exception and not the rule.</a:t>
            </a:r>
          </a:p>
          <a:p>
            <a:pPr>
              <a:buFont typeface="Wingdings" pitchFamily="2" charset="2"/>
              <a:buChar char="Ø"/>
            </a:pPr>
            <a:r>
              <a:rPr lang="en-US" sz="2400" dirty="0" smtClean="0"/>
              <a:t>This is not an option.  It is a requirement for any project receiving Federal Funds.  An inadequate Diary is cause for the FHWA to withhold funds.</a:t>
            </a:r>
            <a:endParaRPr lang="en-US" sz="2000" dirty="0" smtClean="0"/>
          </a:p>
          <a:p>
            <a:pPr lvl="1"/>
            <a:endParaRPr lang="en-US"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Diary Tips…</a:t>
            </a:r>
            <a:endParaRPr lang="en-US" dirty="0"/>
          </a:p>
        </p:txBody>
      </p:sp>
      <p:sp>
        <p:nvSpPr>
          <p:cNvPr id="3" name="Content Placeholder 2"/>
          <p:cNvSpPr>
            <a:spLocks noGrp="1"/>
          </p:cNvSpPr>
          <p:nvPr>
            <p:ph idx="1"/>
          </p:nvPr>
        </p:nvSpPr>
        <p:spPr>
          <a:xfrm>
            <a:off x="304800" y="1828800"/>
            <a:ext cx="8534400" cy="4724400"/>
          </a:xfrm>
        </p:spPr>
        <p:txBody>
          <a:bodyPr/>
          <a:lstStyle/>
          <a:p>
            <a:pPr>
              <a:buFont typeface="Wingdings" pitchFamily="2" charset="2"/>
              <a:buChar char="Ø"/>
            </a:pPr>
            <a:r>
              <a:rPr lang="en-US" sz="2400" dirty="0" smtClean="0"/>
              <a:t>While Photographs can provide additional information to support the written diaries, photographs are not an accepted alternative to written Diaries. </a:t>
            </a:r>
          </a:p>
          <a:p>
            <a:pPr>
              <a:buFont typeface="Wingdings" pitchFamily="2" charset="2"/>
              <a:buChar char="Ø"/>
            </a:pPr>
            <a:r>
              <a:rPr lang="en-US" sz="2400" dirty="0" smtClean="0"/>
              <a:t>We currently have no means for an electronic diary.  Keeping notes in a Word document on a laptop is not an acceptable form.  More on this later.</a:t>
            </a:r>
            <a:endParaRPr lang="en-US" sz="2000" dirty="0" smtClean="0"/>
          </a:p>
          <a:p>
            <a:pPr lvl="1"/>
            <a:endParaRPr lang="en-US"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04800"/>
            <a:ext cx="8382000" cy="1066800"/>
          </a:xfrm>
        </p:spPr>
        <p:txBody>
          <a:bodyPr>
            <a:normAutofit fontScale="90000"/>
          </a:bodyPr>
          <a:lstStyle/>
          <a:p>
            <a:pPr algn="ctr"/>
            <a:r>
              <a:rPr lang="en-US" dirty="0" smtClean="0"/>
              <a:t>Two Types of Project Diaries</a:t>
            </a:r>
            <a:br>
              <a:rPr lang="en-US" dirty="0" smtClean="0"/>
            </a:br>
            <a:r>
              <a:rPr lang="en-US" dirty="0" smtClean="0"/>
              <a:t> (required for every project)</a:t>
            </a:r>
            <a:endParaRPr lang="en-US" dirty="0"/>
          </a:p>
        </p:txBody>
      </p:sp>
      <p:sp>
        <p:nvSpPr>
          <p:cNvPr id="3" name="Content Placeholder 2"/>
          <p:cNvSpPr>
            <a:spLocks noGrp="1"/>
          </p:cNvSpPr>
          <p:nvPr>
            <p:ph sz="half" idx="1"/>
          </p:nvPr>
        </p:nvSpPr>
        <p:spPr>
          <a:xfrm>
            <a:off x="228600" y="1600200"/>
            <a:ext cx="4419600" cy="5105400"/>
          </a:xfrm>
        </p:spPr>
        <p:txBody>
          <a:bodyPr>
            <a:normAutofit fontScale="92500" lnSpcReduction="10000"/>
          </a:bodyPr>
          <a:lstStyle/>
          <a:p>
            <a:pPr>
              <a:buFont typeface="Arial" pitchFamily="34" charset="0"/>
              <a:buChar char="•"/>
            </a:pPr>
            <a:r>
              <a:rPr lang="en-US" sz="2400" b="1" u="sng" dirty="0" smtClean="0"/>
              <a:t>Daily Dairy</a:t>
            </a:r>
            <a:r>
              <a:rPr lang="en-US" sz="2400" b="1" dirty="0" smtClean="0"/>
              <a:t> </a:t>
            </a:r>
            <a:r>
              <a:rPr lang="en-US" sz="2400" dirty="0" smtClean="0"/>
              <a:t>– </a:t>
            </a:r>
            <a:r>
              <a:rPr lang="en-US" sz="2000" dirty="0" smtClean="0"/>
              <a:t>(Inspector’s Diary)</a:t>
            </a:r>
          </a:p>
          <a:p>
            <a:pPr>
              <a:buFont typeface="Arial" pitchFamily="34" charset="0"/>
              <a:buChar char="•"/>
            </a:pPr>
            <a:r>
              <a:rPr lang="en-US" sz="2000" dirty="0" smtClean="0"/>
              <a:t>Includes entries such as:</a:t>
            </a:r>
          </a:p>
          <a:p>
            <a:pPr lvl="1">
              <a:spcAft>
                <a:spcPts val="600"/>
              </a:spcAft>
              <a:buFont typeface="Arial" pitchFamily="34" charset="0"/>
              <a:buChar char="•"/>
            </a:pPr>
            <a:r>
              <a:rPr lang="en-US" sz="1800" dirty="0" smtClean="0"/>
              <a:t>Date &amp; Weather</a:t>
            </a:r>
          </a:p>
          <a:p>
            <a:pPr lvl="1">
              <a:spcAft>
                <a:spcPts val="600"/>
              </a:spcAft>
              <a:buFont typeface="Arial" pitchFamily="34" charset="0"/>
              <a:buChar char="•"/>
            </a:pPr>
            <a:r>
              <a:rPr lang="en-US" sz="1800" dirty="0" smtClean="0"/>
              <a:t>	Document every rain event</a:t>
            </a:r>
          </a:p>
          <a:p>
            <a:pPr lvl="1">
              <a:spcAft>
                <a:spcPts val="600"/>
              </a:spcAft>
              <a:buFont typeface="Arial" pitchFamily="34" charset="0"/>
              <a:buChar char="•"/>
            </a:pPr>
            <a:r>
              <a:rPr lang="en-US" sz="1800" dirty="0" smtClean="0"/>
              <a:t>Instructions/conversation w/ Contractor, property owners, project managers, etc.</a:t>
            </a:r>
          </a:p>
          <a:p>
            <a:pPr lvl="1">
              <a:spcAft>
                <a:spcPts val="600"/>
              </a:spcAft>
              <a:buFont typeface="Arial" pitchFamily="34" charset="0"/>
              <a:buChar char="•"/>
            </a:pPr>
            <a:r>
              <a:rPr lang="en-US" sz="1800" dirty="0" smtClean="0"/>
              <a:t>Office or Field Visitors</a:t>
            </a:r>
          </a:p>
          <a:p>
            <a:pPr lvl="1">
              <a:spcAft>
                <a:spcPts val="600"/>
              </a:spcAft>
              <a:buFont typeface="Arial" pitchFamily="34" charset="0"/>
              <a:buChar char="•"/>
            </a:pPr>
            <a:r>
              <a:rPr lang="en-US" sz="1800" dirty="0" smtClean="0"/>
              <a:t>Equipment &amp; Manpower Present</a:t>
            </a:r>
          </a:p>
          <a:p>
            <a:pPr lvl="1">
              <a:spcAft>
                <a:spcPts val="600"/>
              </a:spcAft>
              <a:buFont typeface="Arial" pitchFamily="34" charset="0"/>
              <a:buChar char="•"/>
            </a:pPr>
            <a:r>
              <a:rPr lang="en-US" sz="1800" dirty="0" smtClean="0"/>
              <a:t>Wage Information.  DBE &amp; CUF if required</a:t>
            </a:r>
          </a:p>
          <a:p>
            <a:pPr lvl="1">
              <a:spcAft>
                <a:spcPts val="600"/>
              </a:spcAft>
              <a:buFont typeface="Arial" pitchFamily="34" charset="0"/>
              <a:buChar char="•"/>
            </a:pPr>
            <a:r>
              <a:rPr lang="en-US" sz="1800" dirty="0" smtClean="0"/>
              <a:t>Material Delivery &amp; Certifications</a:t>
            </a:r>
          </a:p>
          <a:p>
            <a:pPr lvl="1">
              <a:spcAft>
                <a:spcPts val="600"/>
              </a:spcAft>
              <a:buFont typeface="Arial" pitchFamily="34" charset="0"/>
              <a:buChar char="•"/>
            </a:pPr>
            <a:r>
              <a:rPr lang="en-US" sz="1800" dirty="0" smtClean="0"/>
              <a:t>Material Rejection w/ explanation</a:t>
            </a:r>
          </a:p>
          <a:p>
            <a:pPr lvl="1">
              <a:spcAft>
                <a:spcPts val="600"/>
              </a:spcAft>
              <a:buFont typeface="Arial" pitchFamily="34" charset="0"/>
              <a:buChar char="•"/>
            </a:pPr>
            <a:r>
              <a:rPr lang="en-US" sz="1800" dirty="0" smtClean="0"/>
              <a:t>Testing &amp; Results</a:t>
            </a:r>
          </a:p>
          <a:p>
            <a:pPr lvl="1"/>
            <a:endParaRPr lang="en-US" sz="1800" dirty="0"/>
          </a:p>
        </p:txBody>
      </p:sp>
      <p:sp>
        <p:nvSpPr>
          <p:cNvPr id="4" name="Content Placeholder 3"/>
          <p:cNvSpPr>
            <a:spLocks noGrp="1"/>
          </p:cNvSpPr>
          <p:nvPr>
            <p:ph sz="half" idx="2"/>
          </p:nvPr>
        </p:nvSpPr>
        <p:spPr>
          <a:xfrm>
            <a:off x="4495800" y="1600200"/>
            <a:ext cx="4495800" cy="4953000"/>
          </a:xfrm>
        </p:spPr>
        <p:txBody>
          <a:bodyPr>
            <a:normAutofit fontScale="92500" lnSpcReduction="10000"/>
          </a:bodyPr>
          <a:lstStyle/>
          <a:p>
            <a:pPr>
              <a:buFont typeface="Arial" pitchFamily="34" charset="0"/>
              <a:buChar char="•"/>
            </a:pPr>
            <a:r>
              <a:rPr lang="en-US" sz="2400" b="1" u="sng" dirty="0" smtClean="0"/>
              <a:t>Pay Quantity Diary</a:t>
            </a:r>
          </a:p>
          <a:p>
            <a:pPr>
              <a:buFont typeface="Arial" pitchFamily="34" charset="0"/>
              <a:buChar char="•"/>
            </a:pPr>
            <a:r>
              <a:rPr lang="en-US" sz="2000" dirty="0" smtClean="0"/>
              <a:t>All contract bid items must be listed</a:t>
            </a:r>
          </a:p>
          <a:p>
            <a:pPr>
              <a:buFont typeface="Arial" pitchFamily="34" charset="0"/>
              <a:buChar char="•"/>
            </a:pPr>
            <a:r>
              <a:rPr lang="en-US" sz="2000" dirty="0" smtClean="0"/>
              <a:t>All bid items shall include:</a:t>
            </a:r>
          </a:p>
          <a:p>
            <a:pPr lvl="1">
              <a:spcAft>
                <a:spcPts val="600"/>
              </a:spcAft>
              <a:buFont typeface="Arial" pitchFamily="34" charset="0"/>
              <a:buChar char="•"/>
            </a:pPr>
            <a:r>
              <a:rPr lang="en-US" sz="1800" dirty="0" smtClean="0"/>
              <a:t>Item Description</a:t>
            </a:r>
          </a:p>
          <a:p>
            <a:pPr lvl="1">
              <a:spcAft>
                <a:spcPts val="600"/>
              </a:spcAft>
              <a:buFont typeface="Arial" pitchFamily="34" charset="0"/>
              <a:buChar char="•"/>
            </a:pPr>
            <a:r>
              <a:rPr lang="en-US" sz="1800" dirty="0" smtClean="0"/>
              <a:t>Plan Quantity</a:t>
            </a:r>
          </a:p>
          <a:p>
            <a:pPr lvl="1">
              <a:spcAft>
                <a:spcPts val="600"/>
              </a:spcAft>
              <a:buFont typeface="Arial" pitchFamily="34" charset="0"/>
              <a:buChar char="•"/>
            </a:pPr>
            <a:r>
              <a:rPr lang="en-US" sz="1800" dirty="0" smtClean="0"/>
              <a:t>Price</a:t>
            </a:r>
          </a:p>
          <a:p>
            <a:pPr lvl="1">
              <a:spcAft>
                <a:spcPts val="600"/>
              </a:spcAft>
              <a:buFont typeface="Arial" pitchFamily="34" charset="0"/>
              <a:buChar char="•"/>
            </a:pPr>
            <a:r>
              <a:rPr lang="en-US" sz="1800" dirty="0" smtClean="0"/>
              <a:t>Quantity Placed (Today &amp; To Date)</a:t>
            </a:r>
          </a:p>
          <a:p>
            <a:pPr lvl="1">
              <a:spcAft>
                <a:spcPts val="600"/>
              </a:spcAft>
              <a:buFont typeface="Arial" pitchFamily="34" charset="0"/>
              <a:buChar char="•"/>
            </a:pPr>
            <a:r>
              <a:rPr lang="en-US" sz="1800" dirty="0" smtClean="0"/>
              <a:t>Location (Station, Lt. or Rt.)</a:t>
            </a:r>
          </a:p>
          <a:p>
            <a:pPr lvl="1">
              <a:spcAft>
                <a:spcPts val="600"/>
              </a:spcAft>
              <a:buFont typeface="Arial" pitchFamily="34" charset="0"/>
              <a:buChar char="•"/>
            </a:pPr>
            <a:r>
              <a:rPr lang="en-US" sz="1800" dirty="0" smtClean="0"/>
              <a:t>Inspector’s Signature/Initial</a:t>
            </a:r>
          </a:p>
          <a:p>
            <a:pPr lvl="1">
              <a:spcAft>
                <a:spcPts val="600"/>
              </a:spcAft>
              <a:buFont typeface="Arial" pitchFamily="34" charset="0"/>
              <a:buChar char="•"/>
            </a:pPr>
            <a:r>
              <a:rPr lang="en-US" sz="1800" dirty="0" smtClean="0"/>
              <a:t>Remarks</a:t>
            </a:r>
          </a:p>
          <a:p>
            <a:pPr lvl="1">
              <a:spcAft>
                <a:spcPts val="600"/>
              </a:spcAft>
              <a:buFont typeface="Arial" pitchFamily="34" charset="0"/>
              <a:buChar char="•"/>
            </a:pPr>
            <a:r>
              <a:rPr lang="en-US" sz="1800" dirty="0" smtClean="0"/>
              <a:t>Sketches or Drawings if Needed</a:t>
            </a:r>
          </a:p>
          <a:p>
            <a:pPr>
              <a:buFont typeface="Arial" pitchFamily="34" charset="0"/>
              <a:buChar char="•"/>
            </a:pPr>
            <a:r>
              <a:rPr lang="en-US" sz="2000" dirty="0" smtClean="0"/>
              <a:t>The inspector shall verify all pay items incorporated into the project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4">
                                            <p:txEl>
                                              <p:pRg st="0" end="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 calcmode="lin" valueType="num">
                                      <p:cBhvr additive="base">
                                        <p:cTn id="5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4">
                                            <p:txEl>
                                              <p:pRg st="1" end="1"/>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4">
                                            <p:txEl>
                                              <p:pRg st="2" end="2"/>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 calcmode="lin" valueType="num">
                                      <p:cBhvr additive="base">
                                        <p:cTn id="65"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4">
                                            <p:txEl>
                                              <p:pRg st="3" end="3"/>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 calcmode="lin" valueType="num">
                                      <p:cBhvr additive="base">
                                        <p:cTn id="69"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4">
                                            <p:txEl>
                                              <p:pRg st="4" end="4"/>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4">
                                            <p:txEl>
                                              <p:pRg st="5" end="5"/>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 calcmode="lin" valueType="num">
                                      <p:cBhvr additive="base">
                                        <p:cTn id="77" dur="1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78" dur="1000" fill="hold"/>
                                        <p:tgtEl>
                                          <p:spTgt spid="4">
                                            <p:txEl>
                                              <p:pRg st="6" end="6"/>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 calcmode="lin" valueType="num">
                                      <p:cBhvr additive="base">
                                        <p:cTn id="81" dur="10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82" dur="1000" fill="hold"/>
                                        <p:tgtEl>
                                          <p:spTgt spid="4">
                                            <p:txEl>
                                              <p:pRg st="7" end="7"/>
                                            </p:tx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4">
                                            <p:txEl>
                                              <p:pRg st="8" end="8"/>
                                            </p:txEl>
                                          </p:spTgt>
                                        </p:tgtEl>
                                        <p:attrNameLst>
                                          <p:attrName>style.visibility</p:attrName>
                                        </p:attrNameLst>
                                      </p:cBhvr>
                                      <p:to>
                                        <p:strVal val="visible"/>
                                      </p:to>
                                    </p:set>
                                    <p:anim calcmode="lin" valueType="num">
                                      <p:cBhvr additive="base">
                                        <p:cTn id="85" dur="10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86" dur="1000" fill="hold"/>
                                        <p:tgtEl>
                                          <p:spTgt spid="4">
                                            <p:txEl>
                                              <p:pRg st="8" end="8"/>
                                            </p:txEl>
                                          </p:spTgt>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anim calcmode="lin" valueType="num">
                                      <p:cBhvr additive="base">
                                        <p:cTn id="89" dur="10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4">
                                            <p:txEl>
                                              <p:pRg st="9" end="9"/>
                                            </p:txEl>
                                          </p:spTgt>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4">
                                            <p:txEl>
                                              <p:pRg st="10" end="10"/>
                                            </p:txEl>
                                          </p:spTgt>
                                        </p:tgtEl>
                                        <p:attrNameLst>
                                          <p:attrName>style.visibility</p:attrName>
                                        </p:attrNameLst>
                                      </p:cBhvr>
                                      <p:to>
                                        <p:strVal val="visible"/>
                                      </p:to>
                                    </p:set>
                                    <p:anim calcmode="lin" valueType="num">
                                      <p:cBhvr additive="base">
                                        <p:cTn id="93" dur="10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94" dur="1000" fill="hold"/>
                                        <p:tgtEl>
                                          <p:spTgt spid="4">
                                            <p:txEl>
                                              <p:pRg st="10" end="10"/>
                                            </p:txEl>
                                          </p:spTgt>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4">
                                            <p:txEl>
                                              <p:pRg st="11" end="11"/>
                                            </p:txEl>
                                          </p:spTgt>
                                        </p:tgtEl>
                                        <p:attrNameLst>
                                          <p:attrName>style.visibility</p:attrName>
                                        </p:attrNameLst>
                                      </p:cBhvr>
                                      <p:to>
                                        <p:strVal val="visible"/>
                                      </p:to>
                                    </p:set>
                                    <p:anim calcmode="lin" valueType="num">
                                      <p:cBhvr additive="base">
                                        <p:cTn id="97" dur="1000" fill="hold"/>
                                        <p:tgtEl>
                                          <p:spTgt spid="4">
                                            <p:txEl>
                                              <p:pRg st="11" end="11"/>
                                            </p:txEl>
                                          </p:spTgt>
                                        </p:tgtEl>
                                        <p:attrNameLst>
                                          <p:attrName>ppt_x</p:attrName>
                                        </p:attrNameLst>
                                      </p:cBhvr>
                                      <p:tavLst>
                                        <p:tav tm="0">
                                          <p:val>
                                            <p:strVal val="1+#ppt_w/2"/>
                                          </p:val>
                                        </p:tav>
                                        <p:tav tm="100000">
                                          <p:val>
                                            <p:strVal val="#ppt_x"/>
                                          </p:val>
                                        </p:tav>
                                      </p:tavLst>
                                    </p:anim>
                                    <p:anim calcmode="lin" valueType="num">
                                      <p:cBhvr additive="base">
                                        <p:cTn id="98" dur="10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Responsibility…</a:t>
            </a:r>
            <a:endParaRPr lang="en-US" dirty="0" smtClean="0"/>
          </a:p>
        </p:txBody>
      </p:sp>
      <p:sp>
        <p:nvSpPr>
          <p:cNvPr id="7171" name="Rectangle 3"/>
          <p:cNvSpPr>
            <a:spLocks noGrp="1" noChangeArrowheads="1"/>
          </p:cNvSpPr>
          <p:nvPr>
            <p:ph type="body" idx="1"/>
          </p:nvPr>
        </p:nvSpPr>
        <p:spPr>
          <a:noFill/>
        </p:spPr>
        <p:txBody>
          <a:bodyPr/>
          <a:lstStyle/>
          <a:p>
            <a:endParaRPr lang="en-US" dirty="0" smtClean="0"/>
          </a:p>
          <a:p>
            <a:pPr lvl="1">
              <a:buFont typeface="Monotype Sorts" pitchFamily="2" charset="2"/>
              <a:buNone/>
            </a:pPr>
            <a:r>
              <a:rPr lang="en-US" sz="2800" dirty="0" smtClean="0"/>
              <a:t>The Contractor’s responsibilities are defined in the contract documents.  EJCDC C-700, Article 6 – Contractor’s Responsibilities</a:t>
            </a:r>
          </a:p>
          <a:p>
            <a:pPr lvl="1">
              <a:buFont typeface="Monotype Sorts" pitchFamily="2" charset="2"/>
              <a:buNone/>
            </a:pPr>
            <a:endParaRPr lang="en-US" sz="2800" b="1" i="1" dirty="0" smtClean="0"/>
          </a:p>
          <a:p>
            <a:pPr lvl="1">
              <a:buFont typeface="Monotype Sorts" pitchFamily="2" charset="2"/>
              <a:buNone/>
            </a:pPr>
            <a:r>
              <a:rPr lang="en-US" sz="2800" dirty="0" smtClean="0"/>
              <a:t>As with any responsibilities, these cannot be delegated away.  Not to Sub-Contractors and certainly not to the Inspector</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10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fade">
                                      <p:cBhvr>
                                        <p:cTn id="13"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Daily Diary</a:t>
            </a:r>
            <a:endParaRPr lang="en-US" dirty="0"/>
          </a:p>
        </p:txBody>
      </p:sp>
      <p:sp>
        <p:nvSpPr>
          <p:cNvPr id="3" name="Content Placeholder 2"/>
          <p:cNvSpPr>
            <a:spLocks noGrp="1"/>
          </p:cNvSpPr>
          <p:nvPr>
            <p:ph idx="1"/>
          </p:nvPr>
        </p:nvSpPr>
        <p:spPr>
          <a:xfrm>
            <a:off x="381000" y="1676400"/>
            <a:ext cx="8458200" cy="4876800"/>
          </a:xfrm>
        </p:spPr>
        <p:txBody>
          <a:bodyPr>
            <a:noAutofit/>
          </a:bodyPr>
          <a:lstStyle/>
          <a:p>
            <a:pPr marL="0">
              <a:buFont typeface="Wingdings" pitchFamily="2" charset="2"/>
              <a:buChar char="Ø"/>
            </a:pPr>
            <a:r>
              <a:rPr lang="en-US" sz="2400" dirty="0" smtClean="0"/>
              <a:t>The Daily/Inspector’s diary should represent a summary of the days construction activities.</a:t>
            </a:r>
          </a:p>
          <a:p>
            <a:pPr marL="0">
              <a:buNone/>
            </a:pPr>
            <a:endParaRPr lang="en-US" sz="800" dirty="0" smtClean="0"/>
          </a:p>
          <a:p>
            <a:pPr marL="0">
              <a:buFont typeface="Wingdings" pitchFamily="2" charset="2"/>
              <a:buChar char="Ø"/>
            </a:pPr>
            <a:r>
              <a:rPr lang="en-US" sz="2400" dirty="0" smtClean="0"/>
              <a:t>In addition to recording inspection observations and measurements, inspectors should summarize delays, breakdowns, idle time, changes in production rates, work accomplished and other important events that effect or objectively explain the contractor’s progress.</a:t>
            </a:r>
          </a:p>
          <a:p>
            <a:pPr marL="0">
              <a:buFont typeface="Wingdings" pitchFamily="2" charset="2"/>
              <a:buChar char="Ø"/>
            </a:pPr>
            <a:endParaRPr lang="en-US" sz="800" dirty="0" smtClean="0"/>
          </a:p>
          <a:p>
            <a:pPr marL="0">
              <a:buFont typeface="Wingdings" pitchFamily="2" charset="2"/>
              <a:buChar char="Ø"/>
            </a:pPr>
            <a:r>
              <a:rPr lang="en-US" sz="2400" dirty="0" smtClean="0"/>
              <a:t>It is very important for the inspector to record when a subcontractor begins work on the project and when that subcontractor’s work was complete. These entries shall correspond to payroll records and DBE/CUF reports when required.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Daily Diary</a:t>
            </a:r>
            <a:endParaRPr lang="en-US" dirty="0"/>
          </a:p>
        </p:txBody>
      </p:sp>
      <p:sp>
        <p:nvSpPr>
          <p:cNvPr id="3" name="Content Placeholder 2"/>
          <p:cNvSpPr>
            <a:spLocks noGrp="1"/>
          </p:cNvSpPr>
          <p:nvPr>
            <p:ph idx="1"/>
          </p:nvPr>
        </p:nvSpPr>
        <p:spPr>
          <a:xfrm>
            <a:off x="381000" y="1676400"/>
            <a:ext cx="8534400" cy="4876800"/>
          </a:xfrm>
        </p:spPr>
        <p:txBody>
          <a:bodyPr>
            <a:normAutofit lnSpcReduction="10000"/>
          </a:bodyPr>
          <a:lstStyle/>
          <a:p>
            <a:pPr marL="0" lvl="1">
              <a:buFont typeface="Wingdings" pitchFamily="2" charset="2"/>
              <a:buChar char="Ø"/>
            </a:pPr>
            <a:r>
              <a:rPr lang="en-US" sz="2400" dirty="0" smtClean="0"/>
              <a:t>Material Delivery should be noted in the diary as well as the accompanying certifications for the material and their coatings. Note if incidental materials were used and if they were from an approved source. ( Epoxy paint, Curing Compound, Linseed Oil, etc.)</a:t>
            </a:r>
          </a:p>
          <a:p>
            <a:pPr marL="0" lvl="1">
              <a:buNone/>
            </a:pPr>
            <a:endParaRPr lang="en-US" sz="800" dirty="0" smtClean="0"/>
          </a:p>
          <a:p>
            <a:pPr marL="0" lvl="1">
              <a:buFont typeface="Wingdings" pitchFamily="2" charset="2"/>
              <a:buChar char="Ø"/>
            </a:pPr>
            <a:r>
              <a:rPr lang="en-US" sz="2400" dirty="0" smtClean="0"/>
              <a:t>Testing and results should be documented every time a test is performed.  If test results are not documented, they never occurred.</a:t>
            </a:r>
          </a:p>
          <a:p>
            <a:pPr marL="0" lvl="1">
              <a:buNone/>
            </a:pPr>
            <a:endParaRPr lang="en-US" sz="900" dirty="0" smtClean="0"/>
          </a:p>
          <a:p>
            <a:pPr marL="0" lvl="1">
              <a:buFont typeface="Wingdings" pitchFamily="2" charset="2"/>
              <a:buChar char="Ø"/>
            </a:pPr>
            <a:r>
              <a:rPr lang="en-US" sz="2400" dirty="0" smtClean="0"/>
              <a:t>When required by the contract, document what DBE’s were present on the project and what commercially useful function (CUF) were they performing. What was accomplished for the day. Were CUF interviews performed at least once per DBE vendor?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lstStyle/>
          <a:p>
            <a:pPr algn="ctr"/>
            <a:r>
              <a:rPr lang="en-US" dirty="0" smtClean="0"/>
              <a:t>Daily Diary Examples</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942975" y="1143000"/>
            <a:ext cx="721680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lstStyle/>
          <a:p>
            <a:pPr algn="ctr"/>
            <a:r>
              <a:rPr lang="en-US" dirty="0" smtClean="0"/>
              <a:t>Daily Diary Examples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38200" y="1151965"/>
            <a:ext cx="7315200" cy="5477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Pay Item Diary</a:t>
            </a:r>
            <a:endParaRPr lang="en-US" dirty="0"/>
          </a:p>
        </p:txBody>
      </p:sp>
      <p:sp>
        <p:nvSpPr>
          <p:cNvPr id="3" name="Content Placeholder 2"/>
          <p:cNvSpPr>
            <a:spLocks noGrp="1"/>
          </p:cNvSpPr>
          <p:nvPr>
            <p:ph idx="1"/>
          </p:nvPr>
        </p:nvSpPr>
        <p:spPr>
          <a:xfrm>
            <a:off x="304800" y="1752600"/>
            <a:ext cx="8458200" cy="4800600"/>
          </a:xfrm>
        </p:spPr>
        <p:txBody>
          <a:bodyPr>
            <a:normAutofit fontScale="92500" lnSpcReduction="10000"/>
          </a:bodyPr>
          <a:lstStyle/>
          <a:p>
            <a:pPr>
              <a:buFont typeface="Wingdings" pitchFamily="2" charset="2"/>
              <a:buChar char="Ø"/>
            </a:pPr>
            <a:r>
              <a:rPr lang="en-US" dirty="0" smtClean="0"/>
              <a:t>Pay item information should include location, quantity, correct unit of measurement, line item number, item description, and remarks.</a:t>
            </a:r>
          </a:p>
          <a:p>
            <a:pPr>
              <a:buFont typeface="Wingdings" pitchFamily="2" charset="2"/>
              <a:buChar char="Ø"/>
            </a:pPr>
            <a:r>
              <a:rPr lang="en-US" dirty="0" smtClean="0"/>
              <a:t>Pay quantities are required to be measured and documented for contract payment and tracking purposes. They should be measured and entered daily</a:t>
            </a:r>
            <a:r>
              <a:rPr lang="en-US" i="1" dirty="0" smtClean="0"/>
              <a:t>. </a:t>
            </a:r>
          </a:p>
          <a:p>
            <a:pPr>
              <a:buFont typeface="Wingdings" pitchFamily="2" charset="2"/>
              <a:buChar char="Ø"/>
            </a:pPr>
            <a:r>
              <a:rPr lang="en-US" dirty="0" smtClean="0"/>
              <a:t>List if item was supplied or installed by DBE and how much man power and time it took.</a:t>
            </a:r>
          </a:p>
          <a:p>
            <a:pPr>
              <a:buFont typeface="Wingdings" pitchFamily="2" charset="2"/>
              <a:buChar char="Ø"/>
            </a:pPr>
            <a:r>
              <a:rPr lang="en-US" dirty="0" smtClean="0"/>
              <a:t>Good documentation of pay quantities is needed to avoid underpaying, overpaying, or double-paying the contractor for completed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Pay Item Diary Examples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1295400"/>
            <a:ext cx="8483933"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Pay Item Diary Examples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219200"/>
            <a:ext cx="3933825" cy="53911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19600" y="1219199"/>
            <a:ext cx="4419600" cy="5413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Pay Item Diary Examples</a:t>
            </a:r>
            <a:endParaRPr lang="en-US" dirty="0"/>
          </a:p>
        </p:txBody>
      </p:sp>
      <p:pic>
        <p:nvPicPr>
          <p:cNvPr id="1026" name="Picture 2"/>
          <p:cNvPicPr preferRelativeResize="0">
            <a:picLocks noChangeAspect="1" noChangeArrowheads="1"/>
          </p:cNvPicPr>
          <p:nvPr/>
        </p:nvPicPr>
        <p:blipFill>
          <a:blip r:embed="rId2" cstate="print"/>
          <a:srcRect/>
          <a:stretch>
            <a:fillRect/>
          </a:stretch>
        </p:blipFill>
        <p:spPr bwMode="auto">
          <a:xfrm>
            <a:off x="304800" y="1143000"/>
            <a:ext cx="8567737"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Pay Item Diary Examples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015366" y="1101502"/>
            <a:ext cx="7138034" cy="5604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Pay Item Diary (Set-Up) Examples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18489" y="1601003"/>
            <a:ext cx="6746602" cy="51045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Contractor’s Responsibility…</a:t>
            </a:r>
            <a:endParaRPr lang="en-US" dirty="0" smtClean="0"/>
          </a:p>
        </p:txBody>
      </p:sp>
      <p:sp>
        <p:nvSpPr>
          <p:cNvPr id="7171" name="Rectangle 3"/>
          <p:cNvSpPr>
            <a:spLocks noGrp="1" noChangeArrowheads="1"/>
          </p:cNvSpPr>
          <p:nvPr>
            <p:ph type="body" idx="1"/>
          </p:nvPr>
        </p:nvSpPr>
        <p:spPr>
          <a:xfrm>
            <a:off x="457200" y="1066800"/>
            <a:ext cx="8229600" cy="5791200"/>
          </a:xfrm>
          <a:noFill/>
        </p:spPr>
        <p:txBody>
          <a:bodyPr>
            <a:normAutofit/>
          </a:bodyPr>
          <a:lstStyle/>
          <a:p>
            <a:endParaRPr lang="en-US" dirty="0" smtClean="0"/>
          </a:p>
          <a:p>
            <a:pPr marL="0" lvl="1" algn="ctr">
              <a:buFont typeface="Monotype Sorts" pitchFamily="2" charset="2"/>
              <a:buNone/>
            </a:pPr>
            <a:r>
              <a:rPr lang="en-US" sz="2800" dirty="0" smtClean="0"/>
              <a:t>Just what does this article say?</a:t>
            </a:r>
          </a:p>
          <a:p>
            <a:pPr lvl="1">
              <a:buFont typeface="Monotype Sorts" pitchFamily="2" charset="2"/>
              <a:buNone/>
            </a:pPr>
            <a:endParaRPr lang="en-US" sz="2800" dirty="0" smtClean="0"/>
          </a:p>
          <a:p>
            <a:pPr lvl="1"/>
            <a:r>
              <a:rPr lang="en-US" sz="2000" dirty="0" smtClean="0"/>
              <a:t>6.01.  Contractor shall supervise, inspect and direct the work…</a:t>
            </a:r>
          </a:p>
          <a:p>
            <a:pPr lvl="1">
              <a:buNone/>
            </a:pPr>
            <a:endParaRPr lang="en-US" sz="2000" dirty="0" smtClean="0"/>
          </a:p>
          <a:p>
            <a:pPr lvl="1"/>
            <a:r>
              <a:rPr lang="en-US" sz="2000" dirty="0" smtClean="0"/>
              <a:t>6.01.  Contractor shall be solely responsible for methods, means, techniques, sequences and procedures of construction.</a:t>
            </a:r>
          </a:p>
          <a:p>
            <a:pPr lvl="1">
              <a:buNone/>
            </a:pPr>
            <a:endParaRPr lang="en-US" sz="2000" dirty="0" smtClean="0"/>
          </a:p>
          <a:p>
            <a:pPr lvl="1"/>
            <a:r>
              <a:rPr lang="en-US" sz="2000" dirty="0" smtClean="0"/>
              <a:t>6.02.  Contractor shall provide competent, suitably qualified personnel to survey and lay out the work and perform construction as required by the contract documents.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7" end="7"/>
                                            </p:txEl>
                                          </p:spTgt>
                                        </p:tgtEl>
                                        <p:attrNameLst>
                                          <p:attrName>style.visibility</p:attrName>
                                        </p:attrNameLst>
                                      </p:cBhvr>
                                      <p:to>
                                        <p:strVal val="visible"/>
                                      </p:to>
                                    </p:set>
                                    <p:animEffect transition="in" filter="fade">
                                      <p:cBhvr>
                                        <p:cTn id="17" dur="1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lstStyle/>
          <a:p>
            <a:pPr marL="0">
              <a:buNone/>
            </a:pPr>
            <a:r>
              <a:rPr lang="en-US" dirty="0" smtClean="0"/>
              <a:t>All Diary entries should be able to answer the following:</a:t>
            </a:r>
          </a:p>
          <a:p>
            <a:pPr marL="0">
              <a:buNone/>
            </a:pPr>
            <a:endParaRPr lang="en-US" sz="800" dirty="0" smtClean="0"/>
          </a:p>
          <a:p>
            <a:pPr marL="585216" lvl="2">
              <a:buFont typeface="Wingdings" pitchFamily="2" charset="2"/>
              <a:buChar char="ü"/>
            </a:pPr>
            <a:r>
              <a:rPr lang="en-US" sz="2400" dirty="0" smtClean="0"/>
              <a:t> Who</a:t>
            </a:r>
          </a:p>
          <a:p>
            <a:pPr marL="585216" lvl="2">
              <a:buFont typeface="Wingdings" pitchFamily="2" charset="2"/>
              <a:buChar char="ü"/>
            </a:pPr>
            <a:r>
              <a:rPr lang="en-US" sz="2400" dirty="0" smtClean="0"/>
              <a:t> What</a:t>
            </a:r>
          </a:p>
          <a:p>
            <a:pPr marL="585216" lvl="2">
              <a:buFont typeface="Wingdings" pitchFamily="2" charset="2"/>
              <a:buChar char="ü"/>
            </a:pPr>
            <a:r>
              <a:rPr lang="en-US" sz="2400" dirty="0" smtClean="0"/>
              <a:t> Where</a:t>
            </a:r>
          </a:p>
          <a:p>
            <a:pPr marL="585216" lvl="2">
              <a:buFont typeface="Wingdings" pitchFamily="2" charset="2"/>
              <a:buChar char="ü"/>
            </a:pPr>
            <a:r>
              <a:rPr lang="en-US" sz="2400" dirty="0" smtClean="0"/>
              <a:t> When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a:xfrm>
            <a:off x="457200" y="1600200"/>
            <a:ext cx="8077200" cy="4953000"/>
          </a:xfrm>
        </p:spPr>
        <p:txBody>
          <a:bodyPr>
            <a:normAutofit/>
          </a:bodyPr>
          <a:lstStyle/>
          <a:p>
            <a:pPr>
              <a:spcBef>
                <a:spcPts val="0"/>
              </a:spcBef>
              <a:spcAft>
                <a:spcPts val="600"/>
              </a:spcAft>
              <a:buFont typeface="Wingdings" pitchFamily="2" charset="2"/>
              <a:buChar char="Ø"/>
            </a:pPr>
            <a:r>
              <a:rPr lang="en-US" dirty="0" smtClean="0"/>
              <a:t>Be neat and legible</a:t>
            </a:r>
          </a:p>
          <a:p>
            <a:pPr>
              <a:spcBef>
                <a:spcPts val="0"/>
              </a:spcBef>
              <a:spcAft>
                <a:spcPts val="600"/>
              </a:spcAft>
              <a:buFont typeface="Wingdings" pitchFamily="2" charset="2"/>
              <a:buChar char="Ø"/>
            </a:pPr>
            <a:r>
              <a:rPr lang="en-US" dirty="0" smtClean="0"/>
              <a:t>Record data in a clear and consistent manner</a:t>
            </a:r>
          </a:p>
          <a:p>
            <a:pPr>
              <a:spcBef>
                <a:spcPts val="0"/>
              </a:spcBef>
              <a:spcAft>
                <a:spcPts val="600"/>
              </a:spcAft>
              <a:buFont typeface="Wingdings" pitchFamily="2" charset="2"/>
              <a:buChar char="Ø"/>
            </a:pPr>
            <a:r>
              <a:rPr lang="en-US" dirty="0" smtClean="0"/>
              <a:t>Bound field book is best. </a:t>
            </a:r>
          </a:p>
          <a:p>
            <a:pPr marL="1005840" lvl="8">
              <a:spcBef>
                <a:spcPts val="0"/>
              </a:spcBef>
              <a:spcAft>
                <a:spcPts val="600"/>
              </a:spcAft>
              <a:buFont typeface="Wingdings" pitchFamily="2" charset="2"/>
              <a:buChar char="§"/>
            </a:pPr>
            <a:r>
              <a:rPr lang="en-US" sz="1800" dirty="0" smtClean="0"/>
              <a:t>Computer Dairies are allowed if securely backed up.  Dairies can      not be changed once saved</a:t>
            </a:r>
            <a:r>
              <a:rPr lang="en-US" dirty="0" smtClean="0"/>
              <a:t>.</a:t>
            </a:r>
          </a:p>
          <a:p>
            <a:pPr>
              <a:spcBef>
                <a:spcPts val="0"/>
              </a:spcBef>
              <a:spcAft>
                <a:spcPts val="600"/>
              </a:spcAft>
              <a:buFont typeface="Wingdings" pitchFamily="2" charset="2"/>
              <a:buChar char="Ø"/>
            </a:pPr>
            <a:r>
              <a:rPr lang="en-US" dirty="0" smtClean="0"/>
              <a:t>Part of project’s permanent record</a:t>
            </a:r>
          </a:p>
          <a:p>
            <a:pPr>
              <a:spcBef>
                <a:spcPts val="0"/>
              </a:spcBef>
              <a:spcAft>
                <a:spcPts val="600"/>
              </a:spcAft>
              <a:buFont typeface="Wingdings" pitchFamily="2" charset="2"/>
              <a:buChar char="Ø"/>
            </a:pPr>
            <a:r>
              <a:rPr lang="en-US" dirty="0" smtClean="0"/>
              <a:t>Never erase or white-out, if you must revise your documentation, line through bad documentation, date and initial</a:t>
            </a:r>
          </a:p>
          <a:p>
            <a:pPr>
              <a:spcBef>
                <a:spcPts val="0"/>
              </a:spcBef>
              <a:buFont typeface="Wingdings" pitchFamily="2" charset="2"/>
              <a:buChar char="Ø"/>
            </a:pPr>
            <a:r>
              <a:rPr lang="en-US" b="1" dirty="0" smtClean="0"/>
              <a:t>If in doubt…write it down!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895600"/>
          </a:xfrm>
        </p:spPr>
        <p:txBody>
          <a:bodyPr/>
          <a:lstStyle/>
          <a:p>
            <a:pPr algn="ctr"/>
            <a:r>
              <a:rPr lang="en-US" dirty="0" smtClean="0"/>
              <a:t>Additional References</a:t>
            </a:r>
            <a:endParaRPr lang="en-US" dirty="0"/>
          </a:p>
        </p:txBody>
      </p:sp>
      <p:sp>
        <p:nvSpPr>
          <p:cNvPr id="3" name="Content Placeholder 2"/>
          <p:cNvSpPr>
            <a:spLocks noGrp="1"/>
          </p:cNvSpPr>
          <p:nvPr>
            <p:ph idx="1"/>
          </p:nvPr>
        </p:nvSpPr>
        <p:spPr>
          <a:xfrm>
            <a:off x="304800" y="3962400"/>
            <a:ext cx="8382000" cy="2590800"/>
          </a:xfrm>
        </p:spPr>
        <p:txBody>
          <a:bodyPr>
            <a:normAutofit/>
          </a:bodyPr>
          <a:lstStyle/>
          <a:p>
            <a:pPr marL="0" algn="ctr">
              <a:buNone/>
            </a:pPr>
            <a:r>
              <a:rPr lang="en-US" dirty="0" smtClean="0"/>
              <a:t>For more information, see MoDOT’s LPA Construction Guidance in </a:t>
            </a:r>
            <a:r>
              <a:rPr lang="en-US" dirty="0" smtClean="0">
                <a:solidFill>
                  <a:srgbClr val="FF0000"/>
                </a:solidFill>
              </a:rPr>
              <a:t>EPG 136.11.</a:t>
            </a: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Contractor’s Responsibility…</a:t>
            </a:r>
            <a:endParaRPr lang="en-US" dirty="0" smtClean="0"/>
          </a:p>
        </p:txBody>
      </p:sp>
      <p:sp>
        <p:nvSpPr>
          <p:cNvPr id="7171" name="Rectangle 3"/>
          <p:cNvSpPr>
            <a:spLocks noGrp="1" noChangeArrowheads="1"/>
          </p:cNvSpPr>
          <p:nvPr>
            <p:ph type="body" idx="1"/>
          </p:nvPr>
        </p:nvSpPr>
        <p:spPr>
          <a:xfrm>
            <a:off x="457200" y="1447800"/>
            <a:ext cx="8229600" cy="5791200"/>
          </a:xfrm>
          <a:noFill/>
        </p:spPr>
        <p:txBody>
          <a:bodyPr>
            <a:normAutofit/>
          </a:bodyPr>
          <a:lstStyle/>
          <a:p>
            <a:endParaRPr lang="en-US" dirty="0" smtClean="0"/>
          </a:p>
          <a:p>
            <a:pPr lvl="1"/>
            <a:r>
              <a:rPr lang="en-US" sz="2000" dirty="0" smtClean="0"/>
              <a:t>6.03.  Contractor shall provide and assume full responsibility for all services, materials, equipment, labor, transportation, construction equipment and machinery, tools, appliances, fuel, power, light, heat, telephone, water, sanitary facilities, temporary facilities, and all other facilities and incidentals necessary for the performance, testing, start‑up, and completion of the Work.</a:t>
            </a:r>
          </a:p>
          <a:p>
            <a:pPr lvl="1"/>
            <a:endParaRPr lang="en-US" sz="2000" dirty="0" smtClean="0"/>
          </a:p>
          <a:p>
            <a:pPr lvl="1"/>
            <a:r>
              <a:rPr lang="en-US" sz="2000" dirty="0" smtClean="0"/>
              <a:t>6.06.  Contractor shall be solely responsible for scheduling and coordinating the Work of Subcontractors, Suppliers, and other individuals or entities performing or furnishing any of the Work under a direct or indirect contract with Contractor.</a:t>
            </a:r>
          </a:p>
          <a:p>
            <a:pPr lvl="1"/>
            <a:endParaRPr lang="en-US" sz="20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Contractor’s Responsibility…</a:t>
            </a:r>
            <a:endParaRPr lang="en-US" dirty="0" smtClean="0"/>
          </a:p>
        </p:txBody>
      </p:sp>
      <p:sp>
        <p:nvSpPr>
          <p:cNvPr id="7171" name="Rectangle 3"/>
          <p:cNvSpPr>
            <a:spLocks noGrp="1" noChangeArrowheads="1"/>
          </p:cNvSpPr>
          <p:nvPr>
            <p:ph type="body" idx="1"/>
          </p:nvPr>
        </p:nvSpPr>
        <p:spPr>
          <a:xfrm>
            <a:off x="457200" y="1371600"/>
            <a:ext cx="8229600" cy="5715000"/>
          </a:xfrm>
          <a:noFill/>
        </p:spPr>
        <p:txBody>
          <a:bodyPr>
            <a:normAutofit/>
          </a:bodyPr>
          <a:lstStyle/>
          <a:p>
            <a:endParaRPr lang="en-US" dirty="0" smtClean="0"/>
          </a:p>
          <a:p>
            <a:pPr lvl="1"/>
            <a:r>
              <a:rPr lang="en-US" sz="2000" dirty="0" smtClean="0"/>
              <a:t>6.06.  Contractor shall require all Subcontractors, Suppliers, and such other individuals or entities performing or furnishing any of the Work to communicate with Engineer through Contractor.</a:t>
            </a:r>
          </a:p>
          <a:p>
            <a:pPr lvl="1"/>
            <a:endParaRPr lang="en-US" sz="2000" dirty="0" smtClean="0"/>
          </a:p>
          <a:p>
            <a:pPr lvl="1"/>
            <a:r>
              <a:rPr lang="en-US" sz="2000" dirty="0" smtClean="0"/>
              <a:t>6.09.  Contractor shall give all notices required by and shall comply with all Laws and Regulations applicable to the performance of the Work.  </a:t>
            </a:r>
          </a:p>
          <a:p>
            <a:pPr lvl="1"/>
            <a:endParaRPr lang="en-US" sz="2000" dirty="0" smtClean="0"/>
          </a:p>
          <a:p>
            <a:pPr lvl="1"/>
            <a:r>
              <a:rPr lang="en-US" sz="2000" dirty="0" smtClean="0"/>
              <a:t>6.11.  During the progress of the Work Contractor shall keep the Site and other areas free from accumulations of waste materials, rubbish, and other debris. Removal and disposal of such waste materials, rubbish, and other debris shall conform to applicable Laws and Regulations.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Effect transition="in" filter="fade">
                                      <p:cBhvr>
                                        <p:cTn id="17" dur="1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Contractor’s Responsibility…</a:t>
            </a:r>
            <a:endParaRPr lang="en-US" dirty="0" smtClean="0"/>
          </a:p>
        </p:txBody>
      </p:sp>
      <p:sp>
        <p:nvSpPr>
          <p:cNvPr id="7171" name="Rectangle 3"/>
          <p:cNvSpPr>
            <a:spLocks noGrp="1" noChangeArrowheads="1"/>
          </p:cNvSpPr>
          <p:nvPr>
            <p:ph type="body" idx="1"/>
          </p:nvPr>
        </p:nvSpPr>
        <p:spPr>
          <a:xfrm>
            <a:off x="457200" y="1371600"/>
            <a:ext cx="8229600" cy="5715000"/>
          </a:xfrm>
          <a:noFill/>
        </p:spPr>
        <p:txBody>
          <a:bodyPr>
            <a:normAutofit/>
          </a:bodyPr>
          <a:lstStyle/>
          <a:p>
            <a:endParaRPr lang="en-US" dirty="0" smtClean="0"/>
          </a:p>
          <a:p>
            <a:pPr lvl="1"/>
            <a:r>
              <a:rPr lang="en-US" sz="2000" dirty="0" smtClean="0"/>
              <a:t>6.13. Contractor shall be solely responsible for initiating, maintaining and supervising all safety precautions and programs in connection with the Work.</a:t>
            </a:r>
          </a:p>
          <a:p>
            <a:pPr lvl="1"/>
            <a:endParaRPr lang="en-US" sz="2000" dirty="0" smtClean="0"/>
          </a:p>
          <a:p>
            <a:pPr lvl="1"/>
            <a:r>
              <a:rPr lang="en-US" sz="2000" dirty="0" smtClean="0"/>
              <a:t>6.13.  Contractor shall inform Owner and Engineer of the specific requirements of Contractor’s safety program with which Owner’s and Engineer’s employees and representatives must comply while at the Site.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915400" cy="1524000"/>
          </a:xfrm>
          <a:noFill/>
        </p:spPr>
        <p:txBody>
          <a:bodyPr>
            <a:normAutofit/>
          </a:bodyPr>
          <a:lstStyle/>
          <a:p>
            <a:r>
              <a:rPr lang="en-US" dirty="0" smtClean="0">
                <a:latin typeface="News Gothic" pitchFamily="34" charset="0"/>
              </a:rPr>
              <a:t>Responsibility…</a:t>
            </a:r>
            <a:endParaRPr lang="en-US" dirty="0" smtClean="0"/>
          </a:p>
        </p:txBody>
      </p:sp>
      <p:sp>
        <p:nvSpPr>
          <p:cNvPr id="7171" name="Rectangle 3"/>
          <p:cNvSpPr>
            <a:spLocks noGrp="1" noChangeArrowheads="1"/>
          </p:cNvSpPr>
          <p:nvPr>
            <p:ph type="body" idx="1"/>
          </p:nvPr>
        </p:nvSpPr>
        <p:spPr>
          <a:noFill/>
        </p:spPr>
        <p:txBody>
          <a:bodyPr/>
          <a:lstStyle/>
          <a:p>
            <a:endParaRPr lang="en-US" dirty="0" smtClean="0"/>
          </a:p>
          <a:p>
            <a:pPr lvl="1">
              <a:buFont typeface="Monotype Sorts" pitchFamily="2" charset="2"/>
              <a:buNone/>
            </a:pPr>
            <a:r>
              <a:rPr lang="en-US" sz="2800" dirty="0" smtClean="0"/>
              <a:t>The Owner’s responsibilities are also defined in the contract documents.  EJCDC C-700, Article 8 – Owner's Responsibilities</a:t>
            </a:r>
          </a:p>
          <a:p>
            <a:pPr lvl="1">
              <a:buFont typeface="Monotype Sorts" pitchFamily="2" charset="2"/>
              <a:buNone/>
            </a:pPr>
            <a:endParaRPr lang="en-US" sz="2800" b="1" i="1"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10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1032</TotalTime>
  <Words>2993</Words>
  <Application>Microsoft Office PowerPoint</Application>
  <PresentationFormat>On-screen Show (4:3)</PresentationFormat>
  <Paragraphs>314</Paragraphs>
  <Slides>53</Slides>
  <Notes>35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Apex</vt:lpstr>
      <vt:lpstr>Inspection Philosophy, Daily diaries and pay quantity diaries</vt:lpstr>
      <vt:lpstr>Today’s Agenda</vt:lpstr>
      <vt:lpstr>Mike’s Philosophy…</vt:lpstr>
      <vt:lpstr>Responsibility…</vt:lpstr>
      <vt:lpstr>Contractor’s Responsibility…</vt:lpstr>
      <vt:lpstr>Contractor’s Responsibility…</vt:lpstr>
      <vt:lpstr>Contractor’s Responsibility…</vt:lpstr>
      <vt:lpstr>Contractor’s Responsibility…</vt:lpstr>
      <vt:lpstr>Responsibility…</vt:lpstr>
      <vt:lpstr>Owner's Responsibility…</vt:lpstr>
      <vt:lpstr>Owner's Responsibility…</vt:lpstr>
      <vt:lpstr>Role of the Engineer During Construction…</vt:lpstr>
      <vt:lpstr>Engineers Status During Construction (that’s you guys) …</vt:lpstr>
      <vt:lpstr>Engineers Status During Construction (that’s you guys) …</vt:lpstr>
      <vt:lpstr>Engineers Status During Construction (that’s you guys) …</vt:lpstr>
      <vt:lpstr>Final Thoughts…</vt:lpstr>
      <vt:lpstr>Scenario # 1</vt:lpstr>
      <vt:lpstr>Scenario # 1</vt:lpstr>
      <vt:lpstr>Scenario # 2   </vt:lpstr>
      <vt:lpstr>Scenario # 2</vt:lpstr>
      <vt:lpstr>Scenario # 3</vt:lpstr>
      <vt:lpstr>Scenario # 3</vt:lpstr>
      <vt:lpstr>Scenario # 4</vt:lpstr>
      <vt:lpstr>Scenario # 4</vt:lpstr>
      <vt:lpstr>Scenario # 5</vt:lpstr>
      <vt:lpstr>Scenario # 5</vt:lpstr>
      <vt:lpstr>Scenario # 6</vt:lpstr>
      <vt:lpstr>Scenario # 6</vt:lpstr>
      <vt:lpstr>Engineer/Contractor Relations</vt:lpstr>
      <vt:lpstr>Non-uniform enforcement can cause problems</vt:lpstr>
      <vt:lpstr>Break Time</vt:lpstr>
      <vt:lpstr>Daily Diaries &amp; Pay Quantity Diaries </vt:lpstr>
      <vt:lpstr>Why are Diaries Necessary and Important</vt:lpstr>
      <vt:lpstr>Good Diary Etiquette </vt:lpstr>
      <vt:lpstr>Good Diary Etiquette </vt:lpstr>
      <vt:lpstr>Facts Only !! No Opinions</vt:lpstr>
      <vt:lpstr>Diary Tips…</vt:lpstr>
      <vt:lpstr>Diary Tips…</vt:lpstr>
      <vt:lpstr>Two Types of Project Diaries  (required for every project)</vt:lpstr>
      <vt:lpstr>Daily Diary</vt:lpstr>
      <vt:lpstr>Daily Diary</vt:lpstr>
      <vt:lpstr>Daily Diary Examples</vt:lpstr>
      <vt:lpstr>Daily Diary Examples</vt:lpstr>
      <vt:lpstr>Pay Item Diary</vt:lpstr>
      <vt:lpstr>Pay Item Diary Examples</vt:lpstr>
      <vt:lpstr>Pay Item Diary Examples</vt:lpstr>
      <vt:lpstr>Pay Item Diary Examples</vt:lpstr>
      <vt:lpstr>Pay Item Diary Examples</vt:lpstr>
      <vt:lpstr>Pay Item Diary (Set-Up) Examples</vt:lpstr>
      <vt:lpstr>Summary</vt:lpstr>
      <vt:lpstr>Summary</vt:lpstr>
      <vt:lpstr>Additional References</vt:lpstr>
      <vt:lpstr>Questions</vt:lpstr>
    </vt:vector>
  </TitlesOfParts>
  <Company>City of Lee's Summit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Anderson</dc:creator>
  <cp:lastModifiedBy>Mike Anderson</cp:lastModifiedBy>
  <cp:revision>100</cp:revision>
  <dcterms:created xsi:type="dcterms:W3CDTF">2012-03-09T20:20:04Z</dcterms:created>
  <dcterms:modified xsi:type="dcterms:W3CDTF">2012-04-03T17:30:57Z</dcterms:modified>
</cp:coreProperties>
</file>